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1" r:id="rId1"/>
  </p:sldMasterIdLst>
  <p:sldIdLst>
    <p:sldId id="256" r:id="rId2"/>
    <p:sldId id="257" r:id="rId3"/>
    <p:sldId id="279" r:id="rId4"/>
    <p:sldId id="294" r:id="rId5"/>
    <p:sldId id="283" r:id="rId6"/>
    <p:sldId id="295" r:id="rId7"/>
    <p:sldId id="299" r:id="rId8"/>
    <p:sldId id="269" r:id="rId9"/>
    <p:sldId id="271" r:id="rId10"/>
    <p:sldId id="273" r:id="rId11"/>
    <p:sldId id="274" r:id="rId12"/>
    <p:sldId id="280" r:id="rId13"/>
    <p:sldId id="291" r:id="rId14"/>
    <p:sldId id="296" r:id="rId15"/>
    <p:sldId id="286" r:id="rId16"/>
    <p:sldId id="282" r:id="rId17"/>
    <p:sldId id="292" r:id="rId18"/>
    <p:sldId id="293" r:id="rId19"/>
    <p:sldId id="281" r:id="rId20"/>
    <p:sldId id="284" r:id="rId21"/>
    <p:sldId id="277" r:id="rId22"/>
    <p:sldId id="278" r:id="rId23"/>
    <p:sldId id="290" r:id="rId24"/>
    <p:sldId id="298" r:id="rId2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114" d="100"/>
          <a:sy n="114" d="100"/>
        </p:scale>
        <p:origin x="5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650FE3-80C0-474B-84DB-25156823AA6C}"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141631416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650FE3-80C0-474B-84DB-25156823AA6C}"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308423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650FE3-80C0-474B-84DB-25156823AA6C}"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108819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650FE3-80C0-474B-84DB-25156823AA6C}"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335697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650FE3-80C0-474B-84DB-25156823AA6C}" type="datetimeFigureOut">
              <a:rPr lang="en-GB" smtClean="0"/>
              <a:t>10/04/2019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1534888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650FE3-80C0-474B-84DB-25156823AA6C}"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13453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650FE3-80C0-474B-84DB-25156823AA6C}" type="datetimeFigureOut">
              <a:rPr lang="en-GB" smtClean="0"/>
              <a:t>10/04/2019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43419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650FE3-80C0-474B-84DB-25156823AA6C}" type="datetimeFigureOut">
              <a:rPr lang="en-GB" smtClean="0"/>
              <a:t>10/04/2019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420233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650FE3-80C0-474B-84DB-25156823AA6C}" type="datetimeFigureOut">
              <a:rPr lang="en-GB" smtClean="0"/>
              <a:t>10/04/2019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17447267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650FE3-80C0-474B-84DB-25156823AA6C}"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172428457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650FE3-80C0-474B-84DB-25156823AA6C}" type="datetimeFigureOut">
              <a:rPr lang="en-GB" smtClean="0"/>
              <a:t>10/04/2019</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84053-1B76-4A9A-8F6F-A47EDD929F75}" type="slidenum">
              <a:rPr lang="en-GB" smtClean="0"/>
              <a:t>‹#›</a:t>
            </a:fld>
            <a:endParaRPr lang="en-GB"/>
          </a:p>
        </p:txBody>
      </p:sp>
    </p:spTree>
    <p:extLst>
      <p:ext uri="{BB962C8B-B14F-4D97-AF65-F5344CB8AC3E}">
        <p14:creationId xmlns:p14="http://schemas.microsoft.com/office/powerpoint/2010/main" val="383396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650FE3-80C0-474B-84DB-25156823AA6C}" type="datetimeFigureOut">
              <a:rPr lang="en-GB" smtClean="0"/>
              <a:t>10/04/2019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84053-1B76-4A9A-8F6F-A47EDD929F75}" type="slidenum">
              <a:rPr lang="en-GB" smtClean="0"/>
              <a:t>‹#›</a:t>
            </a:fld>
            <a:endParaRPr lang="en-GB"/>
          </a:p>
        </p:txBody>
      </p:sp>
    </p:spTree>
    <p:extLst>
      <p:ext uri="{BB962C8B-B14F-4D97-AF65-F5344CB8AC3E}">
        <p14:creationId xmlns:p14="http://schemas.microsoft.com/office/powerpoint/2010/main" val="1032717332"/>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mailto:DATA@COYLES.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mailto:DATA@COYLES.CO.UK" TargetMode="External"/><Relationship Id="rId4" Type="http://schemas.openxmlformats.org/officeDocument/2006/relationships/image" Target="../media/image31.gif"/></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hyperlink" Target="mailto:DATA@COYLES.CO.UK" TargetMode="Externa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mailto:data@coyles.co.uk" TargetMode="Externa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31043" y="1685939"/>
            <a:ext cx="3416951"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cap="none" spc="0" dirty="0">
                <a:ln/>
                <a:solidFill>
                  <a:schemeClr val="accent3"/>
                </a:solidFill>
                <a:effectLst/>
              </a:rPr>
              <a:t>GDPR</a:t>
            </a:r>
          </a:p>
        </p:txBody>
      </p:sp>
      <p:sp>
        <p:nvSpPr>
          <p:cNvPr id="8" name="Rectangle 7"/>
          <p:cNvSpPr/>
          <p:nvPr/>
        </p:nvSpPr>
        <p:spPr>
          <a:xfrm>
            <a:off x="2108233" y="3009378"/>
            <a:ext cx="7933386"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hardEdge"/>
              <a:bevelB w="69850" h="69850" prst="divot"/>
              <a:contourClr>
                <a:schemeClr val="bg1">
                  <a:lumMod val="65000"/>
                </a:schemeClr>
              </a:contourClr>
            </a:sp3d>
          </a:bodyPr>
          <a:lstStyle/>
          <a:p>
            <a:pPr algn="ctr"/>
            <a:r>
              <a:rPr lang="en-US" sz="8000" b="1" cap="none" spc="0" dirty="0">
                <a:ln/>
                <a:solidFill>
                  <a:schemeClr val="accent3"/>
                </a:solidFill>
                <a:effectLst/>
              </a:rPr>
              <a:t>25</a:t>
            </a:r>
            <a:r>
              <a:rPr lang="en-US" sz="8000" b="1" cap="none" spc="0" baseline="30000" dirty="0">
                <a:ln/>
                <a:solidFill>
                  <a:schemeClr val="accent3"/>
                </a:solidFill>
                <a:effectLst/>
              </a:rPr>
              <a:t>th</a:t>
            </a:r>
            <a:r>
              <a:rPr lang="en-US" sz="8000" b="1" cap="none" spc="0" dirty="0">
                <a:ln/>
                <a:solidFill>
                  <a:schemeClr val="accent3"/>
                </a:solidFill>
                <a:effectLst/>
              </a:rPr>
              <a:t> MAY 2018</a:t>
            </a:r>
          </a:p>
        </p:txBody>
      </p:sp>
    </p:spTree>
    <p:extLst>
      <p:ext uri="{BB962C8B-B14F-4D97-AF65-F5344CB8AC3E}">
        <p14:creationId xmlns:p14="http://schemas.microsoft.com/office/powerpoint/2010/main" val="357042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909" y="308387"/>
            <a:ext cx="7550727"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SUBJECT ACCESS REQUESTS (SARS)</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146" name="Picture 2" descr="Sign, Road Sign, Roadsign, Traffic Sig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6992" y="3148171"/>
            <a:ext cx="1299934" cy="1299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9655" y="5471856"/>
            <a:ext cx="4634609" cy="553998"/>
          </a:xfrm>
          <a:prstGeom prst="rect">
            <a:avLst/>
          </a:prstGeom>
          <a:noFill/>
        </p:spPr>
        <p:txBody>
          <a:bodyPr wrap="square" rtlCol="0">
            <a:spAutoFit/>
          </a:bodyPr>
          <a:lstStyle/>
          <a:p>
            <a:r>
              <a:rPr lang="en-GB" sz="3000" dirty="0"/>
              <a:t>There is no charge for a SAR</a:t>
            </a:r>
          </a:p>
        </p:txBody>
      </p:sp>
      <p:sp>
        <p:nvSpPr>
          <p:cNvPr id="7" name="TextBox 6"/>
          <p:cNvSpPr txBox="1"/>
          <p:nvPr/>
        </p:nvSpPr>
        <p:spPr>
          <a:xfrm>
            <a:off x="699655" y="3521140"/>
            <a:ext cx="1551709" cy="553998"/>
          </a:xfrm>
          <a:prstGeom prst="rect">
            <a:avLst/>
          </a:prstGeom>
          <a:noFill/>
        </p:spPr>
        <p:txBody>
          <a:bodyPr wrap="square" rtlCol="0">
            <a:spAutoFit/>
          </a:bodyPr>
          <a:lstStyle/>
          <a:p>
            <a:r>
              <a:rPr lang="en-GB" sz="3000" dirty="0"/>
              <a:t>We have</a:t>
            </a:r>
          </a:p>
        </p:txBody>
      </p:sp>
      <p:sp>
        <p:nvSpPr>
          <p:cNvPr id="9" name="TextBox 8"/>
          <p:cNvSpPr txBox="1"/>
          <p:nvPr/>
        </p:nvSpPr>
        <p:spPr>
          <a:xfrm>
            <a:off x="3782554" y="3521139"/>
            <a:ext cx="7849924" cy="553998"/>
          </a:xfrm>
          <a:prstGeom prst="rect">
            <a:avLst/>
          </a:prstGeom>
          <a:noFill/>
        </p:spPr>
        <p:txBody>
          <a:bodyPr wrap="square" rtlCol="0">
            <a:spAutoFit/>
          </a:bodyPr>
          <a:lstStyle/>
          <a:p>
            <a:r>
              <a:rPr lang="en-GB" sz="3000" dirty="0"/>
              <a:t>days to have requested information ready</a:t>
            </a:r>
          </a:p>
        </p:txBody>
      </p:sp>
      <p:pic>
        <p:nvPicPr>
          <p:cNvPr id="6148" name="Picture 4" descr="Pound, Sterling, Euro, Currency, Eur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8009" y="5297258"/>
            <a:ext cx="1246646" cy="12466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31388" y="4655436"/>
            <a:ext cx="10601374" cy="369332"/>
          </a:xfrm>
          <a:prstGeom prst="rect">
            <a:avLst/>
          </a:prstGeom>
          <a:noFill/>
          <a:ln w="63500">
            <a:solidFill>
              <a:srgbClr val="FF0000"/>
            </a:solidFill>
          </a:ln>
        </p:spPr>
        <p:txBody>
          <a:bodyPr wrap="square" rtlCol="0">
            <a:spAutoFit/>
          </a:bodyPr>
          <a:lstStyle/>
          <a:p>
            <a:r>
              <a:rPr lang="en-GB" b="1" dirty="0">
                <a:solidFill>
                  <a:srgbClr val="FF0000"/>
                </a:solidFill>
              </a:rPr>
              <a:t>IT IS VITAL THAT YOU EMAIL ANY SARS THROUGH TO </a:t>
            </a:r>
            <a:r>
              <a:rPr lang="en-GB" b="1" dirty="0">
                <a:solidFill>
                  <a:srgbClr val="FF0000"/>
                </a:solidFill>
                <a:hlinkClick r:id="rId4"/>
              </a:rPr>
              <a:t>DATA@COYLES.CO.UK</a:t>
            </a:r>
            <a:r>
              <a:rPr lang="en-GB" b="1" dirty="0">
                <a:solidFill>
                  <a:srgbClr val="FF0000"/>
                </a:solidFill>
              </a:rPr>
              <a:t>  AS SOON AS YOU RECEIVE THEM</a:t>
            </a:r>
          </a:p>
        </p:txBody>
      </p:sp>
      <p:cxnSp>
        <p:nvCxnSpPr>
          <p:cNvPr id="12" name="Straight Connector 11"/>
          <p:cNvCxnSpPr/>
          <p:nvPr/>
        </p:nvCxnSpPr>
        <p:spPr>
          <a:xfrm>
            <a:off x="5140300" y="5368220"/>
            <a:ext cx="1260762" cy="110472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29964" y="5297258"/>
            <a:ext cx="949163" cy="130671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89911" y="1089629"/>
            <a:ext cx="9684327" cy="2308324"/>
          </a:xfrm>
          <a:prstGeom prst="rect">
            <a:avLst/>
          </a:prstGeom>
          <a:noFill/>
        </p:spPr>
        <p:txBody>
          <a:bodyPr wrap="square" rtlCol="0">
            <a:spAutoFit/>
          </a:bodyPr>
          <a:lstStyle/>
          <a:p>
            <a:r>
              <a:rPr lang="en-GB" dirty="0"/>
              <a:t>Individuals (e.g. employees) have a right to be informed by an organisation (e.g. their employer) whether or not it is processing personal data that relates to them and, if so, to be told:</a:t>
            </a:r>
          </a:p>
          <a:p>
            <a:r>
              <a:rPr lang="en-GB" dirty="0"/>
              <a:t>What personal data it is being processed.</a:t>
            </a:r>
          </a:p>
          <a:p>
            <a:r>
              <a:rPr lang="en-GB" dirty="0"/>
              <a:t>The purposes for which the personal data is being processed.</a:t>
            </a:r>
          </a:p>
          <a:p>
            <a:r>
              <a:rPr lang="en-GB" dirty="0"/>
              <a:t>Who, if anyone, the personal data is disclosed to.</a:t>
            </a:r>
          </a:p>
          <a:p>
            <a:r>
              <a:rPr lang="en-GB" dirty="0"/>
              <a:t>The extent to which it is using the personal data for the purpose of making automated decisions relating to the data subject and, if so, what logic is being used for that purpose.</a:t>
            </a:r>
          </a:p>
          <a:p>
            <a:endParaRPr lang="en-GB" dirty="0"/>
          </a:p>
        </p:txBody>
      </p:sp>
    </p:spTree>
    <p:extLst>
      <p:ext uri="{BB962C8B-B14F-4D97-AF65-F5344CB8AC3E}">
        <p14:creationId xmlns:p14="http://schemas.microsoft.com/office/powerpoint/2010/main" val="136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anim calcmode="lin" valueType="num">
                                      <p:cBhvr additive="base">
                                        <p:cTn id="17" dur="500" fill="hold"/>
                                        <p:tgtEl>
                                          <p:spTgt spid="6146"/>
                                        </p:tgtEl>
                                        <p:attrNameLst>
                                          <p:attrName>ppt_x</p:attrName>
                                        </p:attrNameLst>
                                      </p:cBhvr>
                                      <p:tavLst>
                                        <p:tav tm="0">
                                          <p:val>
                                            <p:strVal val="#ppt_x"/>
                                          </p:val>
                                        </p:tav>
                                        <p:tav tm="100000">
                                          <p:val>
                                            <p:strVal val="#ppt_x"/>
                                          </p:val>
                                        </p:tav>
                                      </p:tavLst>
                                    </p:anim>
                                    <p:anim calcmode="lin" valueType="num">
                                      <p:cBhvr additive="base">
                                        <p:cTn id="18" dur="500" fill="hold"/>
                                        <p:tgtEl>
                                          <p:spTgt spid="614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1818" y="5348702"/>
            <a:ext cx="10515600" cy="4351338"/>
          </a:xfrm>
        </p:spPr>
        <p:txBody>
          <a:bodyPr>
            <a:normAutofit/>
          </a:bodyPr>
          <a:lstStyle/>
          <a:p>
            <a:r>
              <a:rPr lang="en-GB" dirty="0"/>
              <a:t>As with the Subject Access Requests, failure to do this leaves us in breach of the regulations and disciplinary action will be taken as a result of this. </a:t>
            </a:r>
          </a:p>
        </p:txBody>
      </p:sp>
      <p:sp>
        <p:nvSpPr>
          <p:cNvPr id="4" name="Rectangle 3"/>
          <p:cNvSpPr/>
          <p:nvPr/>
        </p:nvSpPr>
        <p:spPr>
          <a:xfrm>
            <a:off x="1759527" y="308387"/>
            <a:ext cx="8756073"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REMOVAL (REQUESTING DELETION)</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p:cNvSpPr txBox="1"/>
          <p:nvPr/>
        </p:nvSpPr>
        <p:spPr>
          <a:xfrm>
            <a:off x="1856509" y="1136073"/>
            <a:ext cx="8659091" cy="646331"/>
          </a:xfrm>
          <a:prstGeom prst="rect">
            <a:avLst/>
          </a:prstGeom>
          <a:noFill/>
        </p:spPr>
        <p:txBody>
          <a:bodyPr wrap="square" rtlCol="0">
            <a:spAutoFit/>
          </a:bodyPr>
          <a:lstStyle/>
          <a:p>
            <a:r>
              <a:rPr lang="en-GB"/>
              <a:t>If someone requests to be deleted, it means exactly that – delete them. This means from everything</a:t>
            </a:r>
            <a:endParaRPr lang="en-GB" dirty="0"/>
          </a:p>
        </p:txBody>
      </p:sp>
      <p:grpSp>
        <p:nvGrpSpPr>
          <p:cNvPr id="15" name="Group 14"/>
          <p:cNvGrpSpPr/>
          <p:nvPr/>
        </p:nvGrpSpPr>
        <p:grpSpPr>
          <a:xfrm>
            <a:off x="5643006" y="1729816"/>
            <a:ext cx="1673225" cy="1857892"/>
            <a:chOff x="5643006" y="1729816"/>
            <a:chExt cx="1673225" cy="1857892"/>
          </a:xfrm>
        </p:grpSpPr>
        <p:pic>
          <p:nvPicPr>
            <p:cNvPr id="7" name="Picture 6" descr="Spreadsheet File Miniature Icon Spreadsh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006" y="1729816"/>
              <a:ext cx="1673225" cy="16732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710691" y="3218376"/>
              <a:ext cx="1537854" cy="369332"/>
            </a:xfrm>
            <a:prstGeom prst="rect">
              <a:avLst/>
            </a:prstGeom>
            <a:noFill/>
          </p:spPr>
          <p:txBody>
            <a:bodyPr wrap="square" rtlCol="0">
              <a:spAutoFit/>
            </a:bodyPr>
            <a:lstStyle/>
            <a:p>
              <a:r>
                <a:rPr lang="en-GB" dirty="0"/>
                <a:t>Spreadsheets</a:t>
              </a:r>
            </a:p>
          </p:txBody>
        </p:sp>
      </p:grpSp>
      <p:grpSp>
        <p:nvGrpSpPr>
          <p:cNvPr id="10" name="Group 9"/>
          <p:cNvGrpSpPr/>
          <p:nvPr/>
        </p:nvGrpSpPr>
        <p:grpSpPr>
          <a:xfrm>
            <a:off x="1568281" y="1799256"/>
            <a:ext cx="3333509" cy="1788452"/>
            <a:chOff x="1568281" y="1799256"/>
            <a:chExt cx="3333509" cy="1788452"/>
          </a:xfrm>
        </p:grpSpPr>
        <p:pic>
          <p:nvPicPr>
            <p:cNvPr id="6" name="Picture 2" descr="Whatsapp, Chat, Message, Mo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892" y="1799256"/>
              <a:ext cx="2044289" cy="1534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68281" y="3218376"/>
              <a:ext cx="3333509" cy="369332"/>
            </a:xfrm>
            <a:prstGeom prst="rect">
              <a:avLst/>
            </a:prstGeom>
            <a:noFill/>
          </p:spPr>
          <p:txBody>
            <a:bodyPr wrap="square" rtlCol="0">
              <a:spAutoFit/>
            </a:bodyPr>
            <a:lstStyle/>
            <a:p>
              <a:r>
                <a:rPr lang="en-GB" dirty="0"/>
                <a:t>Mobile Phone/Texts/WhatsApp</a:t>
              </a:r>
            </a:p>
          </p:txBody>
        </p:sp>
      </p:grpSp>
      <p:grpSp>
        <p:nvGrpSpPr>
          <p:cNvPr id="16" name="Group 15"/>
          <p:cNvGrpSpPr/>
          <p:nvPr/>
        </p:nvGrpSpPr>
        <p:grpSpPr>
          <a:xfrm>
            <a:off x="8468302" y="1933975"/>
            <a:ext cx="2047297" cy="1653733"/>
            <a:chOff x="8468302" y="1933975"/>
            <a:chExt cx="2047297" cy="1653733"/>
          </a:xfrm>
        </p:grpSpPr>
        <p:pic>
          <p:nvPicPr>
            <p:cNvPr id="10242" name="Picture 2" descr="Image result for OUTLOOK CONTAC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8302" y="1933975"/>
              <a:ext cx="1867189" cy="12126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498114" y="3218376"/>
              <a:ext cx="2017485" cy="369332"/>
            </a:xfrm>
            <a:prstGeom prst="rect">
              <a:avLst/>
            </a:prstGeom>
            <a:noFill/>
          </p:spPr>
          <p:txBody>
            <a:bodyPr wrap="square" rtlCol="0">
              <a:spAutoFit/>
            </a:bodyPr>
            <a:lstStyle/>
            <a:p>
              <a:r>
                <a:rPr lang="en-GB" dirty="0"/>
                <a:t>Outlook Contacts</a:t>
              </a:r>
            </a:p>
          </p:txBody>
        </p:sp>
      </p:grpSp>
      <p:sp>
        <p:nvSpPr>
          <p:cNvPr id="14" name="TextBox 13"/>
          <p:cNvSpPr txBox="1"/>
          <p:nvPr/>
        </p:nvSpPr>
        <p:spPr>
          <a:xfrm>
            <a:off x="1344006" y="3842430"/>
            <a:ext cx="10601374" cy="923330"/>
          </a:xfrm>
          <a:prstGeom prst="rect">
            <a:avLst/>
          </a:prstGeom>
          <a:noFill/>
          <a:ln w="63500">
            <a:solidFill>
              <a:srgbClr val="FF0000"/>
            </a:solidFill>
          </a:ln>
        </p:spPr>
        <p:txBody>
          <a:bodyPr wrap="square" rtlCol="0">
            <a:spAutoFit/>
          </a:bodyPr>
          <a:lstStyle/>
          <a:p>
            <a:pPr algn="ctr"/>
            <a:r>
              <a:rPr lang="en-GB" b="1" dirty="0">
                <a:solidFill>
                  <a:srgbClr val="FF0000"/>
                </a:solidFill>
              </a:rPr>
              <a:t>IT IS VITAL THAT YOU EMAIL ANY REMOVAL REQUESTS THROUGH TO </a:t>
            </a:r>
            <a:r>
              <a:rPr lang="en-GB" b="1" dirty="0">
                <a:solidFill>
                  <a:srgbClr val="FF0000"/>
                </a:solidFill>
                <a:hlinkClick r:id="rId5"/>
              </a:rPr>
              <a:t>DATA@COYLES.CO.UK</a:t>
            </a:r>
            <a:r>
              <a:rPr lang="en-GB" b="1" dirty="0">
                <a:solidFill>
                  <a:srgbClr val="FF0000"/>
                </a:solidFill>
              </a:rPr>
              <a:t>  AS SOON AS YOU RECEIVE THEM SO THE DATA TEAM CAN DO A FULL REMOVAL ACROSS ALL SYSTEMS I.E. PAYROLL, ADAPT AND TO NOTIFY ANY THIRD PARTIES WHERE THEIR DATA MAY HAVE BEEN SHARED</a:t>
            </a:r>
          </a:p>
        </p:txBody>
      </p:sp>
    </p:spTree>
    <p:extLst>
      <p:ext uri="{BB962C8B-B14F-4D97-AF65-F5344CB8AC3E}">
        <p14:creationId xmlns:p14="http://schemas.microsoft.com/office/powerpoint/2010/main" val="415648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sapp, Chat, Message, Mo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66" y="1840923"/>
            <a:ext cx="2044289" cy="1534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4255" y="1371481"/>
            <a:ext cx="10415745"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SEND GROUP TEXT OR WHATSPP MESSAGES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4901765" y="139864"/>
            <a:ext cx="3201226" cy="1169551"/>
          </a:xfrm>
          <a:prstGeom prst="rect">
            <a:avLst/>
          </a:prstGeom>
          <a:noFill/>
        </p:spPr>
        <p:txBody>
          <a:bodyPr wrap="square" lIns="91440" tIns="45720" rIns="91440" bIns="45720">
            <a:spAutoFit/>
          </a:bodyPr>
          <a:lstStyle/>
          <a:p>
            <a:pPr algn="ctr"/>
            <a:r>
              <a:rPr lang="en-US" sz="7000" b="1" spc="50" dirty="0">
                <a:ln w="9525" cmpd="sng">
                  <a:solidFill>
                    <a:schemeClr val="accent1"/>
                  </a:solidFill>
                  <a:prstDash val="solid"/>
                </a:ln>
                <a:solidFill>
                  <a:schemeClr val="tx1">
                    <a:lumMod val="65000"/>
                    <a:lumOff val="35000"/>
                  </a:schemeClr>
                </a:solidFill>
                <a:effectLst>
                  <a:glow rad="38100">
                    <a:schemeClr val="accent1">
                      <a:alpha val="40000"/>
                    </a:schemeClr>
                  </a:glow>
                </a:effectLst>
              </a:rPr>
              <a:t>DON’T</a:t>
            </a:r>
            <a:endParaRPr lang="en-US" sz="7000" b="1" cap="none" spc="50" dirty="0">
              <a:ln w="9525" cmpd="sng">
                <a:solidFill>
                  <a:schemeClr val="accent1"/>
                </a:solidFill>
                <a:prstDash val="solid"/>
              </a:ln>
              <a:solidFill>
                <a:schemeClr val="tx1">
                  <a:lumMod val="65000"/>
                  <a:lumOff val="35000"/>
                </a:schemeClr>
              </a:solidFill>
              <a:effectLst>
                <a:glow rad="38100">
                  <a:schemeClr val="accent1">
                    <a:alpha val="40000"/>
                  </a:schemeClr>
                </a:glow>
              </a:effectLst>
            </a:endParaRPr>
          </a:p>
        </p:txBody>
      </p:sp>
      <p:pic>
        <p:nvPicPr>
          <p:cNvPr id="16" name="Picture 15"/>
          <p:cNvPicPr>
            <a:picLocks noChangeAspect="1"/>
          </p:cNvPicPr>
          <p:nvPr/>
        </p:nvPicPr>
        <p:blipFill rotWithShape="1">
          <a:blip r:embed="rId3"/>
          <a:srcRect l="-395" t="16336" r="395" b="18750"/>
          <a:stretch/>
        </p:blipFill>
        <p:spPr>
          <a:xfrm>
            <a:off x="1014255" y="4776599"/>
            <a:ext cx="7010400" cy="1496292"/>
          </a:xfrm>
          <a:prstGeom prst="rect">
            <a:avLst/>
          </a:prstGeom>
        </p:spPr>
      </p:pic>
      <p:sp>
        <p:nvSpPr>
          <p:cNvPr id="5" name="TextBox 4"/>
          <p:cNvSpPr txBox="1"/>
          <p:nvPr/>
        </p:nvSpPr>
        <p:spPr>
          <a:xfrm>
            <a:off x="2632364" y="2105891"/>
            <a:ext cx="8797636" cy="646331"/>
          </a:xfrm>
          <a:prstGeom prst="rect">
            <a:avLst/>
          </a:prstGeom>
          <a:noFill/>
        </p:spPr>
        <p:txBody>
          <a:bodyPr wrap="square" rtlCol="0">
            <a:spAutoFit/>
          </a:bodyPr>
          <a:lstStyle/>
          <a:p>
            <a:r>
              <a:rPr lang="en-GB" dirty="0"/>
              <a:t>In doing so you are sharing your candidates numbers with other people that you have not had permission to do so.</a:t>
            </a:r>
          </a:p>
        </p:txBody>
      </p:sp>
      <p:pic>
        <p:nvPicPr>
          <p:cNvPr id="14" name="Picture 10" descr="False Error Missing Absent X Red Cross 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3511" y="210648"/>
            <a:ext cx="1027980" cy="10279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False Error Missing Absent X Red Cross L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265" y="210648"/>
            <a:ext cx="1027980" cy="102798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14255" y="3921067"/>
            <a:ext cx="10415745"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SEND GROUP EMAILS WITH ALL RECIPIENTS IN THE ‘TO’ BOX</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7" name="Straight Arrow Connector 6"/>
          <p:cNvCxnSpPr/>
          <p:nvPr/>
        </p:nvCxnSpPr>
        <p:spPr>
          <a:xfrm>
            <a:off x="1507980" y="4363801"/>
            <a:ext cx="333699" cy="47476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430110" y="5451624"/>
            <a:ext cx="962064" cy="489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p:nvPr/>
        </p:nvCxnSpPr>
        <p:spPr>
          <a:xfrm>
            <a:off x="2452255" y="5696166"/>
            <a:ext cx="606068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573016" y="5134768"/>
            <a:ext cx="3049951" cy="1200329"/>
          </a:xfrm>
          <a:prstGeom prst="rect">
            <a:avLst/>
          </a:prstGeom>
          <a:noFill/>
        </p:spPr>
        <p:txBody>
          <a:bodyPr wrap="square" rtlCol="0">
            <a:spAutoFit/>
          </a:bodyPr>
          <a:lstStyle/>
          <a:p>
            <a:r>
              <a:rPr lang="en-GB" u="sng" dirty="0"/>
              <a:t>If you have consent </a:t>
            </a:r>
            <a:r>
              <a:rPr lang="en-GB" dirty="0"/>
              <a:t>to send emails and are sending a group email – all recipients must be in the BCC box</a:t>
            </a:r>
          </a:p>
        </p:txBody>
      </p:sp>
    </p:spTree>
    <p:extLst>
      <p:ext uri="{BB962C8B-B14F-4D97-AF65-F5344CB8AC3E}">
        <p14:creationId xmlns:p14="http://schemas.microsoft.com/office/powerpoint/2010/main" val="357235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8" grpId="0" animBg="1"/>
      <p:bldP spid="20"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09" y="1386610"/>
            <a:ext cx="10815499"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SEND CVS OR ANYONES DATA AROUND THE COMPANY BY EMAIL</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4901765" y="139864"/>
            <a:ext cx="3201226" cy="1169551"/>
          </a:xfrm>
          <a:prstGeom prst="rect">
            <a:avLst/>
          </a:prstGeom>
          <a:noFill/>
        </p:spPr>
        <p:txBody>
          <a:bodyPr wrap="square" lIns="91440" tIns="45720" rIns="91440" bIns="45720">
            <a:spAutoFit/>
          </a:bodyPr>
          <a:lstStyle/>
          <a:p>
            <a:pPr algn="ctr"/>
            <a:r>
              <a:rPr lang="en-US" sz="7000" b="1" spc="50" dirty="0">
                <a:ln w="9525" cmpd="sng">
                  <a:solidFill>
                    <a:schemeClr val="accent1"/>
                  </a:solidFill>
                  <a:prstDash val="solid"/>
                </a:ln>
                <a:solidFill>
                  <a:schemeClr val="tx1">
                    <a:lumMod val="65000"/>
                    <a:lumOff val="35000"/>
                  </a:schemeClr>
                </a:solidFill>
                <a:effectLst>
                  <a:glow rad="38100">
                    <a:schemeClr val="accent1">
                      <a:alpha val="40000"/>
                    </a:schemeClr>
                  </a:glow>
                </a:effectLst>
              </a:rPr>
              <a:t>DON’T</a:t>
            </a:r>
            <a:endParaRPr lang="en-US" sz="7000" b="1" cap="none" spc="50" dirty="0">
              <a:ln w="9525" cmpd="sng">
                <a:solidFill>
                  <a:schemeClr val="accent1"/>
                </a:solidFill>
                <a:prstDash val="solid"/>
              </a:ln>
              <a:solidFill>
                <a:schemeClr val="tx1">
                  <a:lumMod val="65000"/>
                  <a:lumOff val="35000"/>
                </a:schemeClr>
              </a:solidFill>
              <a:effectLst>
                <a:glow rad="38100">
                  <a:schemeClr val="accent1">
                    <a:alpha val="40000"/>
                  </a:schemeClr>
                </a:glow>
              </a:effectLst>
            </a:endParaRPr>
          </a:p>
        </p:txBody>
      </p:sp>
      <p:pic>
        <p:nvPicPr>
          <p:cNvPr id="14" name="Picture 10" descr="False Error Missing Absent X Red Cross 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3511" y="210648"/>
            <a:ext cx="1027980" cy="10279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False Error Missing Absent X Red Cross 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3265" y="210648"/>
            <a:ext cx="1027980" cy="10279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Resume, Cv, Hr, Job, Experienc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10" y="1856614"/>
            <a:ext cx="1994557" cy="19945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62896" y="2009104"/>
            <a:ext cx="4675031" cy="923330"/>
          </a:xfrm>
          <a:prstGeom prst="rect">
            <a:avLst/>
          </a:prstGeom>
          <a:noFill/>
        </p:spPr>
        <p:txBody>
          <a:bodyPr wrap="square" rtlCol="0">
            <a:spAutoFit/>
          </a:bodyPr>
          <a:lstStyle/>
          <a:p>
            <a:r>
              <a:rPr lang="en-GB" dirty="0"/>
              <a:t>If you receive a CV that is not of use to you –please email it to the HR Department </a:t>
            </a:r>
            <a:r>
              <a:rPr lang="en-GB" dirty="0">
                <a:solidFill>
                  <a:srgbClr val="FF0000"/>
                </a:solidFill>
              </a:rPr>
              <a:t>ONLY</a:t>
            </a:r>
            <a:r>
              <a:rPr lang="en-GB" dirty="0"/>
              <a:t> and then delete it from your inbox.</a:t>
            </a:r>
          </a:p>
        </p:txBody>
      </p:sp>
      <p:sp>
        <p:nvSpPr>
          <p:cNvPr id="21" name="Rectangle 20"/>
          <p:cNvSpPr/>
          <p:nvPr/>
        </p:nvSpPr>
        <p:spPr>
          <a:xfrm>
            <a:off x="425002" y="4202344"/>
            <a:ext cx="10727905"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SEND EMAILS FROM THIRD PARTIES CONTAINING PERSONAL INFO I.E. PASSPORTS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2" name="Picture 4" descr="Passport Identity Visa Country Travel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05" y="4953628"/>
            <a:ext cx="1130166" cy="161452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689181" y="4972820"/>
            <a:ext cx="4675031" cy="1200329"/>
          </a:xfrm>
          <a:prstGeom prst="rect">
            <a:avLst/>
          </a:prstGeom>
          <a:noFill/>
        </p:spPr>
        <p:txBody>
          <a:bodyPr wrap="square" rtlCol="0">
            <a:spAutoFit/>
          </a:bodyPr>
          <a:lstStyle/>
          <a:p>
            <a:r>
              <a:rPr lang="en-GB" dirty="0"/>
              <a:t>Please check on the ADAPT system who registered the candidate and contact them directly </a:t>
            </a:r>
            <a:r>
              <a:rPr lang="en-GB" b="1" u="sng" dirty="0"/>
              <a:t>DO NOT EMAIL EVERYONE IN THE COMPANY</a:t>
            </a:r>
          </a:p>
        </p:txBody>
      </p:sp>
      <p:pic>
        <p:nvPicPr>
          <p:cNvPr id="25" name="Picture 24"/>
          <p:cNvPicPr>
            <a:picLocks noChangeAspect="1"/>
          </p:cNvPicPr>
          <p:nvPr/>
        </p:nvPicPr>
        <p:blipFill rotWithShape="1">
          <a:blip r:embed="rId5"/>
          <a:srcRect r="48663" b="40402"/>
          <a:stretch/>
        </p:blipFill>
        <p:spPr>
          <a:xfrm>
            <a:off x="8242083" y="4721296"/>
            <a:ext cx="2425917" cy="1745901"/>
          </a:xfrm>
          <a:prstGeom prst="rect">
            <a:avLst/>
          </a:prstGeom>
        </p:spPr>
      </p:pic>
      <p:cxnSp>
        <p:nvCxnSpPr>
          <p:cNvPr id="8" name="Straight Connector 7"/>
          <p:cNvCxnSpPr/>
          <p:nvPr/>
        </p:nvCxnSpPr>
        <p:spPr>
          <a:xfrm>
            <a:off x="8102991" y="4835236"/>
            <a:ext cx="2565009" cy="16319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8242083" y="2051112"/>
            <a:ext cx="2770418" cy="1693011"/>
            <a:chOff x="8160819" y="1758374"/>
            <a:chExt cx="2770418" cy="1693011"/>
          </a:xfrm>
        </p:grpSpPr>
        <p:pic>
          <p:nvPicPr>
            <p:cNvPr id="24" name="Picture 23"/>
            <p:cNvPicPr>
              <a:picLocks noChangeAspect="1"/>
            </p:cNvPicPr>
            <p:nvPr/>
          </p:nvPicPr>
          <p:blipFill rotWithShape="1">
            <a:blip r:embed="rId6"/>
            <a:srcRect r="48545" b="25452"/>
            <a:stretch/>
          </p:blipFill>
          <p:spPr>
            <a:xfrm>
              <a:off x="8160819" y="1758374"/>
              <a:ext cx="2770418" cy="1693011"/>
            </a:xfrm>
            <a:prstGeom prst="rect">
              <a:avLst/>
            </a:prstGeom>
          </p:spPr>
        </p:pic>
        <p:cxnSp>
          <p:nvCxnSpPr>
            <p:cNvPr id="26" name="Straight Connector 25"/>
            <p:cNvCxnSpPr/>
            <p:nvPr/>
          </p:nvCxnSpPr>
          <p:spPr>
            <a:xfrm>
              <a:off x="8160819" y="1819424"/>
              <a:ext cx="2565009" cy="16319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160819" y="1758374"/>
              <a:ext cx="2770418" cy="16930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flipH="1">
            <a:off x="8058114" y="4722090"/>
            <a:ext cx="2770418" cy="16930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854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3" y="1380199"/>
            <a:ext cx="11004997"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PROCESS ANYONE’S DATA WITHOUT SENDING THEM THE PRIVACY NOTICE </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4901765" y="139864"/>
            <a:ext cx="3201226" cy="1169551"/>
          </a:xfrm>
          <a:prstGeom prst="rect">
            <a:avLst/>
          </a:prstGeom>
          <a:noFill/>
        </p:spPr>
        <p:txBody>
          <a:bodyPr wrap="square" lIns="91440" tIns="45720" rIns="91440" bIns="45720">
            <a:spAutoFit/>
          </a:bodyPr>
          <a:lstStyle/>
          <a:p>
            <a:pPr algn="ctr"/>
            <a:r>
              <a:rPr lang="en-US" sz="7000" b="1" spc="50" dirty="0">
                <a:ln w="9525" cmpd="sng">
                  <a:solidFill>
                    <a:schemeClr val="accent1"/>
                  </a:solidFill>
                  <a:prstDash val="solid"/>
                </a:ln>
                <a:solidFill>
                  <a:schemeClr val="tx1">
                    <a:lumMod val="65000"/>
                    <a:lumOff val="35000"/>
                  </a:schemeClr>
                </a:solidFill>
                <a:effectLst>
                  <a:glow rad="38100">
                    <a:schemeClr val="accent1">
                      <a:alpha val="40000"/>
                    </a:schemeClr>
                  </a:glow>
                </a:effectLst>
              </a:rPr>
              <a:t>DON’T</a:t>
            </a:r>
            <a:endParaRPr lang="en-US" sz="7000" b="1" cap="none" spc="50" dirty="0">
              <a:ln w="9525" cmpd="sng">
                <a:solidFill>
                  <a:schemeClr val="accent1"/>
                </a:solidFill>
                <a:prstDash val="solid"/>
              </a:ln>
              <a:solidFill>
                <a:schemeClr val="tx1">
                  <a:lumMod val="65000"/>
                  <a:lumOff val="35000"/>
                </a:schemeClr>
              </a:solidFill>
              <a:effectLst>
                <a:glow rad="38100">
                  <a:schemeClr val="accent1">
                    <a:alpha val="40000"/>
                  </a:schemeClr>
                </a:glow>
              </a:effectLst>
            </a:endParaRPr>
          </a:p>
        </p:txBody>
      </p:sp>
      <p:pic>
        <p:nvPicPr>
          <p:cNvPr id="14" name="Picture 10" descr="False Error Missing Absent X Red Cross 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3511" y="210648"/>
            <a:ext cx="1027980" cy="10279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False Error Missing Absent X Red Cross L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3265" y="210648"/>
            <a:ext cx="1027980" cy="102798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25002" y="4184073"/>
            <a:ext cx="11004997"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COERCE SOMEONE IN ANY WAY TO CONSENT TO PROCESSING</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7" name="Group 6"/>
          <p:cNvGrpSpPr/>
          <p:nvPr/>
        </p:nvGrpSpPr>
        <p:grpSpPr>
          <a:xfrm>
            <a:off x="759127" y="1921879"/>
            <a:ext cx="1429892" cy="1887884"/>
            <a:chOff x="769605" y="1767038"/>
            <a:chExt cx="1481557" cy="1939441"/>
          </a:xfrm>
        </p:grpSpPr>
        <p:pic>
          <p:nvPicPr>
            <p:cNvPr id="8" name="Picture 2" descr="Notebook Note Book Business Office Paper N"/>
            <p:cNvPicPr>
              <a:picLocks noChangeAspect="1" noChangeArrowheads="1"/>
            </p:cNvPicPr>
            <p:nvPr/>
          </p:nvPicPr>
          <p:blipFill rotWithShape="1">
            <a:blip r:embed="rId3">
              <a:extLst>
                <a:ext uri="{28A0092B-C50C-407E-A947-70E740481C1C}">
                  <a14:useLocalDpi xmlns:a14="http://schemas.microsoft.com/office/drawing/2010/main" val="0"/>
                </a:ext>
              </a:extLst>
            </a:blip>
            <a:srcRect l="17927" r="13062" b="27197"/>
            <a:stretch/>
          </p:blipFill>
          <p:spPr bwMode="auto">
            <a:xfrm rot="20800018">
              <a:off x="769605" y="1767038"/>
              <a:ext cx="1481557" cy="1939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20798443">
              <a:off x="930186" y="2376316"/>
              <a:ext cx="914400" cy="584775"/>
            </a:xfrm>
            <a:prstGeom prst="rect">
              <a:avLst/>
            </a:prstGeom>
            <a:noFill/>
          </p:spPr>
          <p:txBody>
            <a:bodyPr wrap="square" rtlCol="0">
              <a:spAutoFit/>
            </a:bodyPr>
            <a:lstStyle/>
            <a:p>
              <a:r>
                <a:rPr lang="en-GB" sz="1600" dirty="0"/>
                <a:t>PRIVACY </a:t>
              </a:r>
            </a:p>
            <a:p>
              <a:pPr algn="ctr"/>
              <a:r>
                <a:rPr lang="en-GB" sz="1600" dirty="0"/>
                <a:t>NOTICE</a:t>
              </a:r>
            </a:p>
          </p:txBody>
        </p:sp>
      </p:grpSp>
      <p:sp>
        <p:nvSpPr>
          <p:cNvPr id="3" name="TextBox 2"/>
          <p:cNvSpPr txBox="1"/>
          <p:nvPr/>
        </p:nvSpPr>
        <p:spPr>
          <a:xfrm>
            <a:off x="2387432" y="2175164"/>
            <a:ext cx="6978241" cy="646331"/>
          </a:xfrm>
          <a:prstGeom prst="rect">
            <a:avLst/>
          </a:prstGeom>
          <a:noFill/>
        </p:spPr>
        <p:txBody>
          <a:bodyPr wrap="square" rtlCol="0">
            <a:spAutoFit/>
          </a:bodyPr>
          <a:lstStyle/>
          <a:p>
            <a:r>
              <a:rPr lang="en-GB" dirty="0"/>
              <a:t>This needs to be sent to a temporary worker ASAP and before they are registered and put out to work.</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720" y="4957607"/>
            <a:ext cx="2770043" cy="1519433"/>
          </a:xfrm>
          <a:prstGeom prst="rect">
            <a:avLst/>
          </a:prstGeom>
        </p:spPr>
      </p:pic>
      <p:cxnSp>
        <p:nvCxnSpPr>
          <p:cNvPr id="13" name="Straight Connector 12"/>
          <p:cNvCxnSpPr/>
          <p:nvPr/>
        </p:nvCxnSpPr>
        <p:spPr>
          <a:xfrm>
            <a:off x="8518636" y="4835236"/>
            <a:ext cx="2565009" cy="16319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473759" y="4722090"/>
            <a:ext cx="2770418" cy="16930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87432" y="5225259"/>
            <a:ext cx="5551223" cy="646331"/>
          </a:xfrm>
          <a:prstGeom prst="rect">
            <a:avLst/>
          </a:prstGeom>
          <a:noFill/>
        </p:spPr>
        <p:txBody>
          <a:bodyPr wrap="square" rtlCol="0">
            <a:spAutoFit/>
          </a:bodyPr>
          <a:lstStyle/>
          <a:p>
            <a:r>
              <a:rPr lang="en-GB" dirty="0"/>
              <a:t>Consent needs to be freely given by a data subject and cannot be coerced in any way by you.</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949" y="4873707"/>
            <a:ext cx="1855643" cy="1389775"/>
          </a:xfrm>
          <a:prstGeom prst="rect">
            <a:avLst/>
          </a:prstGeom>
        </p:spPr>
      </p:pic>
    </p:spTree>
    <p:extLst>
      <p:ext uri="{BB962C8B-B14F-4D97-AF65-F5344CB8AC3E}">
        <p14:creationId xmlns:p14="http://schemas.microsoft.com/office/powerpoint/2010/main" val="65207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03305" y="72332"/>
            <a:ext cx="9683884" cy="6859420"/>
            <a:chOff x="503305" y="72332"/>
            <a:chExt cx="9683884" cy="6859420"/>
          </a:xfrm>
        </p:grpSpPr>
        <p:pic>
          <p:nvPicPr>
            <p:cNvPr id="9218" name="Picture 2" descr="Professor, Man, Lecture,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305" y="72332"/>
              <a:ext cx="9683884" cy="68594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4710" y="1352282"/>
              <a:ext cx="4868214" cy="1200329"/>
            </a:xfrm>
            <a:prstGeom prst="rect">
              <a:avLst/>
            </a:prstGeom>
            <a:noFill/>
          </p:spPr>
          <p:txBody>
            <a:bodyPr wrap="square" rtlCol="0">
              <a:spAutoFit/>
            </a:bodyPr>
            <a:lstStyle/>
            <a:p>
              <a:r>
                <a:rPr lang="en-GB" dirty="0">
                  <a:solidFill>
                    <a:schemeClr val="bg1"/>
                  </a:solidFill>
                </a:rPr>
                <a:t>We know you like to use whiteboards in the offices…… you CANNOT write any personal information on the white boards as this is NOT SECURE…….</a:t>
              </a:r>
            </a:p>
          </p:txBody>
        </p:sp>
        <p:sp>
          <p:nvSpPr>
            <p:cNvPr id="3" name="TextBox 2"/>
            <p:cNvSpPr txBox="1"/>
            <p:nvPr/>
          </p:nvSpPr>
          <p:spPr>
            <a:xfrm>
              <a:off x="1944710" y="3028201"/>
              <a:ext cx="3296991" cy="923330"/>
            </a:xfrm>
            <a:prstGeom prst="rect">
              <a:avLst/>
            </a:prstGeom>
            <a:noFill/>
          </p:spPr>
          <p:txBody>
            <a:bodyPr wrap="square" rtlCol="0">
              <a:spAutoFit/>
            </a:bodyPr>
            <a:lstStyle/>
            <a:p>
              <a:r>
                <a:rPr lang="en-GB" dirty="0">
                  <a:solidFill>
                    <a:schemeClr val="bg1"/>
                  </a:solidFill>
                </a:rPr>
                <a:t>Would YOU want your private personal data written up for anyone to see…..</a:t>
              </a:r>
            </a:p>
          </p:txBody>
        </p:sp>
        <p:sp>
          <p:nvSpPr>
            <p:cNvPr id="4" name="TextBox 3"/>
            <p:cNvSpPr txBox="1"/>
            <p:nvPr/>
          </p:nvSpPr>
          <p:spPr>
            <a:xfrm>
              <a:off x="2060620" y="4687910"/>
              <a:ext cx="3515932" cy="369332"/>
            </a:xfrm>
            <a:prstGeom prst="rect">
              <a:avLst/>
            </a:prstGeom>
            <a:noFill/>
          </p:spPr>
          <p:txBody>
            <a:bodyPr wrap="square" rtlCol="0">
              <a:spAutoFit/>
            </a:bodyPr>
            <a:lstStyle/>
            <a:p>
              <a:r>
                <a:rPr lang="en-GB" dirty="0">
                  <a:solidFill>
                    <a:schemeClr val="bg1"/>
                  </a:solidFill>
                </a:rPr>
                <a:t>THINK BEFORE YOU INK</a:t>
              </a:r>
            </a:p>
          </p:txBody>
        </p:sp>
      </p:grpSp>
    </p:spTree>
    <p:extLst>
      <p:ext uri="{BB962C8B-B14F-4D97-AF65-F5344CB8AC3E}">
        <p14:creationId xmlns:p14="http://schemas.microsoft.com/office/powerpoint/2010/main" val="295724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binet Document File Filing Household 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86" y="1655203"/>
            <a:ext cx="268605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03730" y="224135"/>
            <a:ext cx="7648184" cy="923330"/>
          </a:xfrm>
          <a:prstGeom prst="rect">
            <a:avLst/>
          </a:prstGeom>
          <a:noFill/>
        </p:spPr>
        <p:txBody>
          <a:bodyPr wrap="none" lIns="91440" tIns="45720" rIns="91440" bIns="45720">
            <a:spAutoFit/>
          </a:bodyPr>
          <a:lstStyle/>
          <a:p>
            <a:pPr algn="ctr"/>
            <a:r>
              <a:rPr lang="en-US" sz="5400" b="1" cap="none" spc="50" dirty="0">
                <a:ln w="9525" cmpd="sng">
                  <a:solidFill>
                    <a:schemeClr val="accent1"/>
                  </a:solidFill>
                  <a:prstDash val="solid"/>
                </a:ln>
                <a:solidFill>
                  <a:schemeClr val="tx2"/>
                </a:solidFill>
                <a:effectLst>
                  <a:glow rad="38100">
                    <a:schemeClr val="accent1">
                      <a:alpha val="40000"/>
                    </a:schemeClr>
                  </a:glow>
                </a:effectLst>
              </a:rPr>
              <a:t>HARD COPY DOCUMENTS</a:t>
            </a:r>
          </a:p>
        </p:txBody>
      </p:sp>
      <p:pic>
        <p:nvPicPr>
          <p:cNvPr id="4100" name="Picture 4" descr="Cluttered Desk Dirty Education Manners 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2145" y="1549646"/>
            <a:ext cx="330517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hredder Bin Paper Office Waste Trash Sh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171" y="1655203"/>
            <a:ext cx="3143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eck Mark Tick Mark Check Correct Ok Y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0777" y="5703256"/>
            <a:ext cx="772114" cy="7587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heck Mark Tick Mark Check Correct Ok Y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8348" y="5713802"/>
            <a:ext cx="761382" cy="74817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alse Error Missing Absent X Red Cross L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9448" y="5553067"/>
            <a:ext cx="1304932" cy="1304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184" y="5002958"/>
            <a:ext cx="2686051" cy="369332"/>
          </a:xfrm>
          <a:prstGeom prst="rect">
            <a:avLst/>
          </a:prstGeom>
          <a:noFill/>
        </p:spPr>
        <p:txBody>
          <a:bodyPr wrap="square" rtlCol="0">
            <a:spAutoFit/>
          </a:bodyPr>
          <a:lstStyle/>
          <a:p>
            <a:r>
              <a:rPr lang="en-GB" dirty="0">
                <a:solidFill>
                  <a:srgbClr val="FF0000"/>
                </a:solidFill>
              </a:rPr>
              <a:t>KEEP THEM LOCKED AWAY</a:t>
            </a:r>
          </a:p>
        </p:txBody>
      </p:sp>
      <p:sp>
        <p:nvSpPr>
          <p:cNvPr id="10" name="TextBox 9"/>
          <p:cNvSpPr txBox="1"/>
          <p:nvPr/>
        </p:nvSpPr>
        <p:spPr>
          <a:xfrm>
            <a:off x="3293770" y="5002958"/>
            <a:ext cx="3287334" cy="369332"/>
          </a:xfrm>
          <a:prstGeom prst="rect">
            <a:avLst/>
          </a:prstGeom>
          <a:noFill/>
        </p:spPr>
        <p:txBody>
          <a:bodyPr wrap="square" rtlCol="0">
            <a:spAutoFit/>
          </a:bodyPr>
          <a:lstStyle/>
          <a:p>
            <a:r>
              <a:rPr lang="en-GB" dirty="0">
                <a:solidFill>
                  <a:srgbClr val="FF0000"/>
                </a:solidFill>
              </a:rPr>
              <a:t>SHRED THEM WHEN FINISHED</a:t>
            </a:r>
          </a:p>
        </p:txBody>
      </p:sp>
      <p:sp>
        <p:nvSpPr>
          <p:cNvPr id="11" name="TextBox 10"/>
          <p:cNvSpPr txBox="1"/>
          <p:nvPr/>
        </p:nvSpPr>
        <p:spPr>
          <a:xfrm>
            <a:off x="8282145" y="5008913"/>
            <a:ext cx="3527782" cy="369332"/>
          </a:xfrm>
          <a:prstGeom prst="rect">
            <a:avLst/>
          </a:prstGeom>
          <a:noFill/>
        </p:spPr>
        <p:txBody>
          <a:bodyPr wrap="square" rtlCol="0">
            <a:spAutoFit/>
          </a:bodyPr>
          <a:lstStyle/>
          <a:p>
            <a:r>
              <a:rPr lang="en-GB" dirty="0">
                <a:solidFill>
                  <a:srgbClr val="FF0000"/>
                </a:solidFill>
              </a:rPr>
              <a:t>DON’T LEAVE THEM LYING AROUND</a:t>
            </a:r>
          </a:p>
        </p:txBody>
      </p:sp>
    </p:spTree>
    <p:extLst>
      <p:ext uri="{BB962C8B-B14F-4D97-AF65-F5344CB8AC3E}">
        <p14:creationId xmlns:p14="http://schemas.microsoft.com/office/powerpoint/2010/main" val="252530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2718" y="4758647"/>
            <a:ext cx="2120178" cy="1497673"/>
          </a:xfrm>
          <a:prstGeom prst="rect">
            <a:avLst/>
          </a:prstGeom>
        </p:spPr>
      </p:pic>
      <p:sp>
        <p:nvSpPr>
          <p:cNvPr id="2" name="Rectangle 1"/>
          <p:cNvSpPr/>
          <p:nvPr/>
        </p:nvSpPr>
        <p:spPr>
          <a:xfrm>
            <a:off x="365338" y="1397090"/>
            <a:ext cx="11120079"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LOCK YOUR MACHINES WHEN YOU ARE AWAY FROM YOUR DESK</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4596965" y="154417"/>
            <a:ext cx="3201226" cy="1169551"/>
          </a:xfrm>
          <a:prstGeom prst="rect">
            <a:avLst/>
          </a:prstGeom>
          <a:noFill/>
        </p:spPr>
        <p:txBody>
          <a:bodyPr wrap="square" lIns="91440" tIns="45720" rIns="91440" bIns="45720">
            <a:spAutoFit/>
          </a:bodyPr>
          <a:lstStyle/>
          <a:p>
            <a:pPr algn="ctr"/>
            <a:r>
              <a:rPr lang="en-US" sz="7000" b="1" spc="50" dirty="0">
                <a:ln w="9525" cmpd="sng">
                  <a:solidFill>
                    <a:schemeClr val="accent1"/>
                  </a:solidFill>
                  <a:prstDash val="solid"/>
                </a:ln>
                <a:solidFill>
                  <a:schemeClr val="tx1">
                    <a:lumMod val="65000"/>
                    <a:lumOff val="35000"/>
                  </a:schemeClr>
                </a:solidFill>
                <a:effectLst>
                  <a:glow rad="38100">
                    <a:schemeClr val="accent1">
                      <a:alpha val="40000"/>
                    </a:schemeClr>
                  </a:glow>
                </a:effectLst>
              </a:rPr>
              <a:t>DO</a:t>
            </a:r>
            <a:endParaRPr lang="en-US" sz="7000" b="1" cap="none" spc="50" dirty="0">
              <a:ln w="9525" cmpd="sng">
                <a:solidFill>
                  <a:schemeClr val="accent1"/>
                </a:solidFill>
                <a:prstDash val="solid"/>
              </a:ln>
              <a:solidFill>
                <a:schemeClr val="tx1">
                  <a:lumMod val="65000"/>
                  <a:lumOff val="35000"/>
                </a:schemeClr>
              </a:solidFill>
              <a:effectLst>
                <a:glow rad="38100">
                  <a:schemeClr val="accent1">
                    <a:alpha val="40000"/>
                  </a:schemeClr>
                </a:glow>
              </a:effectLst>
            </a:endParaRPr>
          </a:p>
        </p:txBody>
      </p:sp>
      <p:sp>
        <p:nvSpPr>
          <p:cNvPr id="21" name="Rectangle 20"/>
          <p:cNvSpPr/>
          <p:nvPr/>
        </p:nvSpPr>
        <p:spPr>
          <a:xfrm>
            <a:off x="425003" y="4202347"/>
            <a:ext cx="11060414" cy="400108"/>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EMAIL </a:t>
            </a:r>
            <a:r>
              <a:rPr lang="en-US" sz="2000" b="1" dirty="0">
                <a:ln w="10160">
                  <a:solidFill>
                    <a:schemeClr val="bg1"/>
                  </a:solidFill>
                  <a:prstDash val="solid"/>
                </a:ln>
                <a:effectLst>
                  <a:outerShdw blurRad="38100" dist="22860" dir="5400000" algn="tl" rotWithShape="0">
                    <a:srgbClr val="000000">
                      <a:alpha val="30000"/>
                    </a:srgbClr>
                  </a:outerShdw>
                </a:effectLst>
                <a:hlinkClick r:id="rId3"/>
              </a:rPr>
              <a:t>DATA@COYLES.CO.UK</a:t>
            </a: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IF YOU ARE UNSURE ABOUT ANYTHING</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7" name="Picture 8" descr="Check Mark Tick Mark Check Correct Ok Y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8447" y="350549"/>
            <a:ext cx="761382" cy="7481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heck Mark Tick Mark Check Correct Ok Y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781" y="386882"/>
            <a:ext cx="761382" cy="7481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9956" y="5775719"/>
            <a:ext cx="1599899" cy="307777"/>
          </a:xfrm>
          <a:prstGeom prst="rect">
            <a:avLst/>
          </a:prstGeom>
          <a:noFill/>
        </p:spPr>
        <p:txBody>
          <a:bodyPr wrap="square" rtlCol="0">
            <a:spAutoFit/>
          </a:bodyPr>
          <a:lstStyle/>
          <a:p>
            <a:r>
              <a:rPr lang="en-GB" sz="1400" dirty="0"/>
              <a:t>data@coyles.co.uk</a:t>
            </a:r>
          </a:p>
        </p:txBody>
      </p:sp>
      <p:sp>
        <p:nvSpPr>
          <p:cNvPr id="28" name="TextBox 27"/>
          <p:cNvSpPr txBox="1"/>
          <p:nvPr/>
        </p:nvSpPr>
        <p:spPr>
          <a:xfrm>
            <a:off x="2681156" y="5037055"/>
            <a:ext cx="4801316" cy="923330"/>
          </a:xfrm>
          <a:prstGeom prst="rect">
            <a:avLst/>
          </a:prstGeom>
          <a:noFill/>
        </p:spPr>
        <p:txBody>
          <a:bodyPr wrap="square" rtlCol="0">
            <a:spAutoFit/>
          </a:bodyPr>
          <a:lstStyle/>
          <a:p>
            <a:r>
              <a:rPr lang="en-GB" dirty="0"/>
              <a:t>The Team are here to help you and we would rather you contact us than get something wrong!</a:t>
            </a:r>
          </a:p>
          <a:p>
            <a:endParaRPr lang="en-GB"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02" y="2000101"/>
            <a:ext cx="2179091" cy="1685951"/>
          </a:xfrm>
          <a:prstGeom prst="rect">
            <a:avLst/>
          </a:prstGeom>
        </p:spPr>
      </p:pic>
      <p:sp>
        <p:nvSpPr>
          <p:cNvPr id="15" name="TextBox 14"/>
          <p:cNvSpPr txBox="1"/>
          <p:nvPr/>
        </p:nvSpPr>
        <p:spPr>
          <a:xfrm>
            <a:off x="2562895" y="2009104"/>
            <a:ext cx="4932413" cy="2031325"/>
          </a:xfrm>
          <a:prstGeom prst="rect">
            <a:avLst/>
          </a:prstGeom>
          <a:noFill/>
        </p:spPr>
        <p:txBody>
          <a:bodyPr wrap="square" rtlCol="0">
            <a:spAutoFit/>
          </a:bodyPr>
          <a:lstStyle/>
          <a:p>
            <a:pPr lvl="1"/>
            <a:r>
              <a:rPr lang="en-GB" dirty="0"/>
              <a:t>When you are away from your desk, please lock your machine so that no one can access it. </a:t>
            </a:r>
          </a:p>
          <a:p>
            <a:pPr lvl="1"/>
            <a:endParaRPr lang="en-GB" dirty="0"/>
          </a:p>
          <a:p>
            <a:pPr lvl="1"/>
            <a:r>
              <a:rPr lang="en-GB" dirty="0"/>
              <a:t>You can do this by pressing the Windows key and the “L” key together.</a:t>
            </a:r>
          </a:p>
          <a:p>
            <a:endParaRPr lang="en-GB" dirty="0"/>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7637" y="2036434"/>
            <a:ext cx="2422814" cy="1613594"/>
          </a:xfrm>
          <a:prstGeom prst="rect">
            <a:avLst/>
          </a:prstGeom>
        </p:spPr>
      </p:pic>
    </p:spTree>
    <p:extLst>
      <p:ext uri="{BB962C8B-B14F-4D97-AF65-F5344CB8AC3E}">
        <p14:creationId xmlns:p14="http://schemas.microsoft.com/office/powerpoint/2010/main" val="107662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7" grpId="0"/>
      <p:bldP spid="28"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2" y="1367526"/>
            <a:ext cx="11060415"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KEEP YOUR PASSWORDS SECURE</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4596965" y="154417"/>
            <a:ext cx="3201226" cy="1169551"/>
          </a:xfrm>
          <a:prstGeom prst="rect">
            <a:avLst/>
          </a:prstGeom>
          <a:noFill/>
        </p:spPr>
        <p:txBody>
          <a:bodyPr wrap="square" lIns="91440" tIns="45720" rIns="91440" bIns="45720">
            <a:spAutoFit/>
          </a:bodyPr>
          <a:lstStyle/>
          <a:p>
            <a:pPr algn="ctr"/>
            <a:r>
              <a:rPr lang="en-US" sz="7000" b="1" spc="50" dirty="0">
                <a:ln w="9525" cmpd="sng">
                  <a:solidFill>
                    <a:schemeClr val="accent1"/>
                  </a:solidFill>
                  <a:prstDash val="solid"/>
                </a:ln>
                <a:solidFill>
                  <a:schemeClr val="tx1">
                    <a:lumMod val="65000"/>
                    <a:lumOff val="35000"/>
                  </a:schemeClr>
                </a:solidFill>
                <a:effectLst>
                  <a:glow rad="38100">
                    <a:schemeClr val="accent1">
                      <a:alpha val="40000"/>
                    </a:schemeClr>
                  </a:glow>
                </a:effectLst>
              </a:rPr>
              <a:t>DO</a:t>
            </a:r>
            <a:endParaRPr lang="en-US" sz="7000" b="1" cap="none" spc="50" dirty="0">
              <a:ln w="9525" cmpd="sng">
                <a:solidFill>
                  <a:schemeClr val="accent1"/>
                </a:solidFill>
                <a:prstDash val="solid"/>
              </a:ln>
              <a:solidFill>
                <a:schemeClr val="tx1">
                  <a:lumMod val="65000"/>
                  <a:lumOff val="35000"/>
                </a:schemeClr>
              </a:solidFill>
              <a:effectLst>
                <a:glow rad="38100">
                  <a:schemeClr val="accent1">
                    <a:alpha val="40000"/>
                  </a:schemeClr>
                </a:glow>
              </a:effectLst>
            </a:endParaRPr>
          </a:p>
        </p:txBody>
      </p:sp>
      <p:sp>
        <p:nvSpPr>
          <p:cNvPr id="3" name="TextBox 2"/>
          <p:cNvSpPr txBox="1"/>
          <p:nvPr/>
        </p:nvSpPr>
        <p:spPr>
          <a:xfrm>
            <a:off x="2562895" y="2009104"/>
            <a:ext cx="4932413" cy="1200329"/>
          </a:xfrm>
          <a:prstGeom prst="rect">
            <a:avLst/>
          </a:prstGeom>
          <a:noFill/>
        </p:spPr>
        <p:txBody>
          <a:bodyPr wrap="square" rtlCol="0">
            <a:spAutoFit/>
          </a:bodyPr>
          <a:lstStyle/>
          <a:p>
            <a:r>
              <a:rPr lang="en-GB" dirty="0"/>
              <a:t>If you think anyone has got access to your password, please contact us immediately to get it changed</a:t>
            </a:r>
          </a:p>
          <a:p>
            <a:endParaRPr lang="en-GB" dirty="0"/>
          </a:p>
        </p:txBody>
      </p:sp>
      <p:pic>
        <p:nvPicPr>
          <p:cNvPr id="17" name="Picture 8" descr="Check Mark Tick Mark Check Correct Ok Y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8447" y="350549"/>
            <a:ext cx="761382" cy="7481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heck Mark Tick Mark Check Correct Ok Y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1781" y="386882"/>
            <a:ext cx="761382" cy="7481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Office, Work Place, Business"/>
          <p:cNvPicPr>
            <a:picLocks noChangeAspect="1" noChangeArrowheads="1"/>
          </p:cNvPicPr>
          <p:nvPr/>
        </p:nvPicPr>
        <p:blipFill rotWithShape="1">
          <a:blip r:embed="rId3">
            <a:extLst>
              <a:ext uri="{28A0092B-C50C-407E-A947-70E740481C1C}">
                <a14:useLocalDpi xmlns:a14="http://schemas.microsoft.com/office/drawing/2010/main" val="0"/>
              </a:ext>
            </a:extLst>
          </a:blip>
          <a:srcRect l="27525" t="3648" r="29317" b="15386"/>
          <a:stretch/>
        </p:blipFill>
        <p:spPr bwMode="auto">
          <a:xfrm rot="20137876">
            <a:off x="726711" y="2212784"/>
            <a:ext cx="1510201" cy="15371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25002" y="4172862"/>
            <a:ext cx="11060415"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INFORM YOUR TEMPS HOW TO WITHDRAW CONSENT</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TextBox 3"/>
          <p:cNvSpPr txBox="1"/>
          <p:nvPr/>
        </p:nvSpPr>
        <p:spPr>
          <a:xfrm>
            <a:off x="2562895" y="5126182"/>
            <a:ext cx="6872050" cy="646331"/>
          </a:xfrm>
          <a:prstGeom prst="rect">
            <a:avLst/>
          </a:prstGeom>
          <a:noFill/>
        </p:spPr>
        <p:txBody>
          <a:bodyPr wrap="square" rtlCol="0">
            <a:spAutoFit/>
          </a:bodyPr>
          <a:lstStyle/>
          <a:p>
            <a:r>
              <a:rPr lang="en-GB" dirty="0"/>
              <a:t>Consent needs to be as easy to withdraw as it is to give, and data subjects need to be told how to withdraw it.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46" y="4956469"/>
            <a:ext cx="1916349" cy="1645472"/>
          </a:xfrm>
          <a:prstGeom prst="rect">
            <a:avLst/>
          </a:prstGeom>
        </p:spPr>
      </p:pic>
    </p:spTree>
    <p:extLst>
      <p:ext uri="{BB962C8B-B14F-4D97-AF65-F5344CB8AC3E}">
        <p14:creationId xmlns:p14="http://schemas.microsoft.com/office/powerpoint/2010/main" val="13012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09599" y="1260448"/>
            <a:ext cx="3865419" cy="5484377"/>
            <a:chOff x="609599" y="1260448"/>
            <a:chExt cx="3865419" cy="5484377"/>
          </a:xfrm>
        </p:grpSpPr>
        <p:pic>
          <p:nvPicPr>
            <p:cNvPr id="5" name="Picture 2" descr="Notebook Note Book Business Office Paper N"/>
            <p:cNvPicPr>
              <a:picLocks noChangeAspect="1" noChangeArrowheads="1"/>
            </p:cNvPicPr>
            <p:nvPr/>
          </p:nvPicPr>
          <p:blipFill rotWithShape="1">
            <a:blip r:embed="rId2">
              <a:extLst>
                <a:ext uri="{28A0092B-C50C-407E-A947-70E740481C1C}">
                  <a14:useLocalDpi xmlns:a14="http://schemas.microsoft.com/office/drawing/2010/main" val="0"/>
                </a:ext>
              </a:extLst>
            </a:blip>
            <a:srcRect l="21512" t="7898" r="21724" b="27197"/>
            <a:stretch/>
          </p:blipFill>
          <p:spPr bwMode="auto">
            <a:xfrm>
              <a:off x="609599" y="1260448"/>
              <a:ext cx="3865419" cy="54843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199" y="2155976"/>
              <a:ext cx="3408218" cy="3693319"/>
            </a:xfrm>
            <a:prstGeom prst="rect">
              <a:avLst/>
            </a:prstGeom>
            <a:noFill/>
          </p:spPr>
          <p:txBody>
            <a:bodyPr wrap="square" rtlCol="0">
              <a:spAutoFit/>
            </a:bodyPr>
            <a:lstStyle/>
            <a:p>
              <a:r>
                <a:rPr lang="en-GB" b="1" dirty="0"/>
                <a:t>OUR PRIVACY NOTICE NEEDS TO…</a:t>
              </a:r>
            </a:p>
            <a:p>
              <a:pPr algn="ctr"/>
              <a:endParaRPr lang="en-GB" dirty="0"/>
            </a:p>
            <a:p>
              <a:pPr algn="ctr"/>
              <a:r>
                <a:rPr lang="en-GB" dirty="0"/>
                <a:t>be given to all employees and our workers</a:t>
              </a:r>
            </a:p>
            <a:p>
              <a:pPr algn="ctr"/>
              <a:endParaRPr lang="en-GB" dirty="0"/>
            </a:p>
            <a:p>
              <a:pPr algn="ctr"/>
              <a:r>
                <a:rPr lang="en-GB" dirty="0"/>
                <a:t>be given at the point when collecting the data i.e. when someone is registering for work</a:t>
              </a:r>
            </a:p>
            <a:p>
              <a:pPr algn="ctr"/>
              <a:endParaRPr lang="en-GB" dirty="0"/>
            </a:p>
            <a:p>
              <a:pPr algn="ctr"/>
              <a:r>
                <a:rPr lang="en-GB" dirty="0"/>
                <a:t>be emailed to someone if they send in a CV asking to keep on file for prospective work – this must be sent ASAP</a:t>
              </a:r>
            </a:p>
          </p:txBody>
        </p:sp>
      </p:grpSp>
      <p:grpSp>
        <p:nvGrpSpPr>
          <p:cNvPr id="11" name="Group 10"/>
          <p:cNvGrpSpPr/>
          <p:nvPr/>
        </p:nvGrpSpPr>
        <p:grpSpPr>
          <a:xfrm>
            <a:off x="6802581" y="1260448"/>
            <a:ext cx="3976255" cy="5484375"/>
            <a:chOff x="609599" y="1260448"/>
            <a:chExt cx="3865419" cy="5484377"/>
          </a:xfrm>
        </p:grpSpPr>
        <p:pic>
          <p:nvPicPr>
            <p:cNvPr id="12" name="Picture 2" descr="Notebook Note Book Business Office Paper N"/>
            <p:cNvPicPr>
              <a:picLocks noChangeAspect="1" noChangeArrowheads="1"/>
            </p:cNvPicPr>
            <p:nvPr/>
          </p:nvPicPr>
          <p:blipFill rotWithShape="1">
            <a:blip r:embed="rId2">
              <a:extLst>
                <a:ext uri="{28A0092B-C50C-407E-A947-70E740481C1C}">
                  <a14:useLocalDpi xmlns:a14="http://schemas.microsoft.com/office/drawing/2010/main" val="0"/>
                </a:ext>
              </a:extLst>
            </a:blip>
            <a:srcRect l="21512" t="7898" r="21724" b="27197"/>
            <a:stretch/>
          </p:blipFill>
          <p:spPr bwMode="auto">
            <a:xfrm>
              <a:off x="609599" y="1260448"/>
              <a:ext cx="3865419" cy="548437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8199" y="2155976"/>
              <a:ext cx="3408218" cy="4247319"/>
            </a:xfrm>
            <a:prstGeom prst="rect">
              <a:avLst/>
            </a:prstGeom>
            <a:noFill/>
          </p:spPr>
          <p:txBody>
            <a:bodyPr wrap="square" rtlCol="0">
              <a:spAutoFit/>
            </a:bodyPr>
            <a:lstStyle/>
            <a:p>
              <a:pPr algn="ctr"/>
              <a:r>
                <a:rPr lang="en-GB" b="1" dirty="0"/>
                <a:t>OUR PRIVACY NOTICE WILL OUTLINE…</a:t>
              </a:r>
            </a:p>
            <a:p>
              <a:pPr algn="ctr"/>
              <a:endParaRPr lang="en-GB" dirty="0"/>
            </a:p>
            <a:p>
              <a:pPr algn="ctr"/>
              <a:r>
                <a:rPr lang="en-GB" dirty="0"/>
                <a:t>what data we will collect and why</a:t>
              </a:r>
            </a:p>
            <a:p>
              <a:pPr algn="ctr"/>
              <a:endParaRPr lang="en-GB" dirty="0"/>
            </a:p>
            <a:p>
              <a:pPr algn="ctr"/>
              <a:r>
                <a:rPr lang="en-GB" dirty="0"/>
                <a:t>the rights of the data subject</a:t>
              </a:r>
            </a:p>
            <a:p>
              <a:pPr algn="ctr"/>
              <a:endParaRPr lang="en-GB" dirty="0"/>
            </a:p>
            <a:p>
              <a:pPr algn="ctr"/>
              <a:r>
                <a:rPr lang="en-GB" dirty="0"/>
                <a:t>how to complain</a:t>
              </a:r>
            </a:p>
            <a:p>
              <a:pPr algn="ctr"/>
              <a:endParaRPr lang="en-GB" dirty="0"/>
            </a:p>
            <a:p>
              <a:pPr algn="ctr"/>
              <a:r>
                <a:rPr lang="en-GB" dirty="0"/>
                <a:t>the purpose of processing</a:t>
              </a:r>
            </a:p>
            <a:p>
              <a:pPr algn="ctr"/>
              <a:endParaRPr lang="en-GB" dirty="0"/>
            </a:p>
            <a:p>
              <a:pPr algn="ctr"/>
              <a:r>
                <a:rPr lang="en-GB" dirty="0"/>
                <a:t>our legitimate business interest</a:t>
              </a:r>
            </a:p>
            <a:p>
              <a:pPr algn="ctr"/>
              <a:endParaRPr lang="en-GB" dirty="0"/>
            </a:p>
            <a:p>
              <a:pPr algn="ctr"/>
              <a:r>
                <a:rPr lang="en-GB" dirty="0"/>
                <a:t>what data is collected when someone visits our website</a:t>
              </a:r>
            </a:p>
          </p:txBody>
        </p:sp>
      </p:grpSp>
      <p:sp>
        <p:nvSpPr>
          <p:cNvPr id="14" name="Rectangle 13"/>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PRIVACY NOTICE</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6059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GDPR (General Data Protection Regulations) came in on the 25</a:t>
            </a:r>
            <a:r>
              <a:rPr lang="en-GB" baseline="30000" dirty="0"/>
              <a:t>th</a:t>
            </a:r>
            <a:r>
              <a:rPr lang="en-GB" dirty="0"/>
              <a:t> May 2018 and is a big overhaul on the current data protection laws that we have.</a:t>
            </a:r>
          </a:p>
          <a:p>
            <a:endParaRPr lang="en-GB" dirty="0"/>
          </a:p>
          <a:p>
            <a:r>
              <a:rPr lang="en-GB" dirty="0"/>
              <a:t>It enables people to have a much clearer understanding of what data of theirs is being used and what it is being used for. The GDPR sets out the rights that people have, and what you can and can’t do with processing.</a:t>
            </a:r>
          </a:p>
        </p:txBody>
      </p:sp>
      <p:sp>
        <p:nvSpPr>
          <p:cNvPr id="4" name="Rectangle 3"/>
          <p:cNvSpPr/>
          <p:nvPr/>
        </p:nvSpPr>
        <p:spPr>
          <a:xfrm>
            <a:off x="3557371" y="803444"/>
            <a:ext cx="5077257" cy="646331"/>
          </a:xfrm>
          <a:prstGeom prst="rect">
            <a:avLst/>
          </a:prstGeom>
          <a:solidFill>
            <a:schemeClr val="tx2"/>
          </a:solidFill>
        </p:spPr>
        <p:txBody>
          <a:bodyPr wrap="square" lIns="91440" tIns="45720" rIns="91440" bIns="45720">
            <a:spAutoFit/>
          </a:bodyPr>
          <a:lstStyle/>
          <a:p>
            <a:pPr algn="ctr"/>
            <a:r>
              <a:rPr lang="en-US"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IS GDPR</a:t>
            </a:r>
            <a:endParaRPr lang="en-US" sz="3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8703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DIRECT MARKETING</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Box 5"/>
          <p:cNvSpPr txBox="1"/>
          <p:nvPr/>
        </p:nvSpPr>
        <p:spPr>
          <a:xfrm>
            <a:off x="1219214" y="1620979"/>
            <a:ext cx="9809018" cy="923330"/>
          </a:xfrm>
          <a:prstGeom prst="rect">
            <a:avLst/>
          </a:prstGeom>
          <a:noFill/>
        </p:spPr>
        <p:txBody>
          <a:bodyPr wrap="square" rtlCol="0">
            <a:spAutoFit/>
          </a:bodyPr>
          <a:lstStyle/>
          <a:p>
            <a:r>
              <a:rPr lang="en-GB" dirty="0"/>
              <a:t>You can still cold-call clients and candidates when there is a legitimate business interest to do so i.e. to see if they have any supply requirements or to see if they are looking for work. </a:t>
            </a: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5564" y="2908980"/>
            <a:ext cx="2492951" cy="2492951"/>
          </a:xfrm>
          <a:prstGeom prst="rect">
            <a:avLst/>
          </a:prstGeom>
        </p:spPr>
      </p:pic>
      <p:sp>
        <p:nvSpPr>
          <p:cNvPr id="8" name="TextBox 7"/>
          <p:cNvSpPr txBox="1"/>
          <p:nvPr/>
        </p:nvSpPr>
        <p:spPr>
          <a:xfrm>
            <a:off x="752426" y="5120271"/>
            <a:ext cx="8433138" cy="646331"/>
          </a:xfrm>
          <a:prstGeom prst="rect">
            <a:avLst/>
          </a:prstGeom>
          <a:noFill/>
          <a:ln w="63500">
            <a:solidFill>
              <a:srgbClr val="FF0000"/>
            </a:solidFill>
          </a:ln>
        </p:spPr>
        <p:txBody>
          <a:bodyPr wrap="square" rtlCol="0">
            <a:spAutoFit/>
          </a:bodyPr>
          <a:lstStyle/>
          <a:p>
            <a:pPr algn="ctr"/>
            <a:r>
              <a:rPr lang="en-GB" b="1" dirty="0">
                <a:solidFill>
                  <a:srgbClr val="FF0000"/>
                </a:solidFill>
              </a:rPr>
              <a:t>WHEN COLD CALLING IT IS VERY IMPORTANT TO MAKE SURE YOU DO STOP CALLING IF SOMEONE ASKS YOU TO AS YOU DO NOT HAVE THEIR CONSENT TO CALL THEM.</a:t>
            </a:r>
          </a:p>
        </p:txBody>
      </p:sp>
    </p:spTree>
    <p:extLst>
      <p:ext uri="{BB962C8B-B14F-4D97-AF65-F5344CB8AC3E}">
        <p14:creationId xmlns:p14="http://schemas.microsoft.com/office/powerpoint/2010/main" val="287029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360920"/>
          </a:xfrm>
        </p:spPr>
        <p:txBody>
          <a:bodyPr>
            <a:normAutofit/>
          </a:bodyPr>
          <a:lstStyle/>
          <a:p>
            <a:pPr marL="0" indent="0">
              <a:buNone/>
            </a:pPr>
            <a:r>
              <a:rPr lang="en-GB" dirty="0"/>
              <a:t>Just for your information the fines for a data breach under GDPR are:</a:t>
            </a:r>
          </a:p>
          <a:p>
            <a:pPr lvl="1"/>
            <a:r>
              <a:rPr lang="en-GB" dirty="0"/>
              <a:t>Tier 1 - €10million or 2% of annual turnover</a:t>
            </a:r>
          </a:p>
          <a:p>
            <a:pPr lvl="1"/>
            <a:r>
              <a:rPr lang="en-GB" dirty="0"/>
              <a:t>Tier 2 - €20million or 4% of annual turnover </a:t>
            </a:r>
          </a:p>
          <a:p>
            <a:pPr marL="0" indent="0">
              <a:buNone/>
            </a:pPr>
            <a:endParaRPr lang="en-GB" dirty="0"/>
          </a:p>
        </p:txBody>
      </p:sp>
      <p:sp>
        <p:nvSpPr>
          <p:cNvPr id="4" name="Rectangle 3"/>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DISCIPLINARY/FINES</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TextBox 5"/>
          <p:cNvSpPr txBox="1"/>
          <p:nvPr/>
        </p:nvSpPr>
        <p:spPr>
          <a:xfrm>
            <a:off x="752426" y="5283303"/>
            <a:ext cx="10601374" cy="923330"/>
          </a:xfrm>
          <a:prstGeom prst="rect">
            <a:avLst/>
          </a:prstGeom>
          <a:noFill/>
          <a:ln w="63500">
            <a:solidFill>
              <a:srgbClr val="FF0000"/>
            </a:solidFill>
          </a:ln>
        </p:spPr>
        <p:txBody>
          <a:bodyPr wrap="square" rtlCol="0">
            <a:spAutoFit/>
          </a:bodyPr>
          <a:lstStyle/>
          <a:p>
            <a:pPr algn="ctr"/>
            <a:r>
              <a:rPr lang="en-GB" b="1" dirty="0">
                <a:solidFill>
                  <a:srgbClr val="FF0000"/>
                </a:solidFill>
              </a:rPr>
              <a:t>IT IS VITAL THAT YOU ALL FOLLOW PROCEDURES. GDPR BREACHES ARE TO BE WRITTEN INTO OUR DISCIPLINARY PROCEDURES AND FAILURE TO FOLLOW THESE RULES IS MISCONDUCT AND NECESSARY DISCIPLINARY ACTION WILL BE TAKEN DEPENDANT ON THE LEVEL OF THE BREACH</a:t>
            </a:r>
          </a:p>
        </p:txBody>
      </p:sp>
      <p:pic>
        <p:nvPicPr>
          <p:cNvPr id="7" name="Picture 6" descr="Hammer, Bid, Sale, Auction, Court, Attorney, Bid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6838" y="2587472"/>
            <a:ext cx="2755018" cy="206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Our DPO: Chris Coyle</a:t>
            </a:r>
          </a:p>
          <a:p>
            <a:r>
              <a:rPr lang="en-GB" dirty="0"/>
              <a:t>Any queries: </a:t>
            </a:r>
            <a:r>
              <a:rPr lang="en-GB" dirty="0">
                <a:hlinkClick r:id="rId2"/>
              </a:rPr>
              <a:t>data@coyles.co.uk</a:t>
            </a:r>
            <a:endParaRPr lang="en-GB" dirty="0"/>
          </a:p>
          <a:p>
            <a:r>
              <a:rPr lang="en-GB" dirty="0"/>
              <a:t>If you think your own data is breached/if you want to action one of your rights: </a:t>
            </a:r>
            <a:r>
              <a:rPr lang="en-GB" dirty="0">
                <a:hlinkClick r:id="rId2"/>
              </a:rPr>
              <a:t>data@coyles.co.uk</a:t>
            </a:r>
            <a:endParaRPr lang="en-GB" dirty="0"/>
          </a:p>
          <a:p>
            <a:r>
              <a:rPr lang="en-GB" dirty="0"/>
              <a:t>If you want to make a complaint against the company you need to contact the ICO: 03031231113</a:t>
            </a:r>
          </a:p>
          <a:p>
            <a:r>
              <a:rPr lang="en-GB" dirty="0"/>
              <a:t>If you have any general questions please contact Human Resources and we will do our best to assist you.</a:t>
            </a:r>
          </a:p>
        </p:txBody>
      </p:sp>
      <p:sp>
        <p:nvSpPr>
          <p:cNvPr id="5" name="Rectangle 4"/>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USEFUL CONTACTS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986" y="446167"/>
            <a:ext cx="1626270" cy="194956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4853" y="5151147"/>
            <a:ext cx="1442836" cy="1442836"/>
          </a:xfrm>
          <a:prstGeom prst="rect">
            <a:avLst/>
          </a:prstGeom>
        </p:spPr>
      </p:pic>
    </p:spTree>
    <p:extLst>
      <p:ext uri="{BB962C8B-B14F-4D97-AF65-F5344CB8AC3E}">
        <p14:creationId xmlns:p14="http://schemas.microsoft.com/office/powerpoint/2010/main" val="233128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6830095" y="4846507"/>
            <a:ext cx="3541690" cy="1107583"/>
          </a:xfrm>
          <a:prstGeom prst="homePlate">
            <a:avLst/>
          </a:prstGeom>
          <a:ln cmpd="thickThi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entagon 17"/>
          <p:cNvSpPr/>
          <p:nvPr/>
        </p:nvSpPr>
        <p:spPr>
          <a:xfrm>
            <a:off x="6830095" y="3121671"/>
            <a:ext cx="3541690" cy="1107583"/>
          </a:xfrm>
          <a:prstGeom prst="homePlate">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292272" y="3490796"/>
            <a:ext cx="3394363" cy="369332"/>
          </a:xfrm>
          <a:prstGeom prst="rect">
            <a:avLst/>
          </a:prstGeom>
          <a:noFill/>
        </p:spPr>
        <p:txBody>
          <a:bodyPr wrap="square" rtlCol="0">
            <a:spAutoFit/>
          </a:bodyPr>
          <a:lstStyle/>
          <a:p>
            <a:r>
              <a:rPr lang="en-GB" dirty="0"/>
              <a:t>Keep you informed</a:t>
            </a:r>
          </a:p>
        </p:txBody>
      </p:sp>
      <p:sp>
        <p:nvSpPr>
          <p:cNvPr id="17" name="Pentagon 16"/>
          <p:cNvSpPr/>
          <p:nvPr/>
        </p:nvSpPr>
        <p:spPr>
          <a:xfrm>
            <a:off x="6830095" y="1490450"/>
            <a:ext cx="3541690" cy="1107583"/>
          </a:xfrm>
          <a:prstGeom prst="homePlate">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entagon 15"/>
          <p:cNvSpPr/>
          <p:nvPr/>
        </p:nvSpPr>
        <p:spPr>
          <a:xfrm>
            <a:off x="940159" y="4839722"/>
            <a:ext cx="3541690" cy="1107583"/>
          </a:xfrm>
          <a:prstGeom prst="homePlate">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Pentagon 14"/>
          <p:cNvSpPr/>
          <p:nvPr/>
        </p:nvSpPr>
        <p:spPr>
          <a:xfrm>
            <a:off x="940159" y="3126683"/>
            <a:ext cx="3541690" cy="1107583"/>
          </a:xfrm>
          <a:prstGeom prst="homePlate">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03563" y="3355413"/>
            <a:ext cx="3394363" cy="646331"/>
          </a:xfrm>
          <a:prstGeom prst="rect">
            <a:avLst/>
          </a:prstGeom>
          <a:noFill/>
        </p:spPr>
        <p:txBody>
          <a:bodyPr wrap="square" rtlCol="0">
            <a:spAutoFit/>
          </a:bodyPr>
          <a:lstStyle/>
          <a:p>
            <a:pPr algn="ctr"/>
            <a:r>
              <a:rPr lang="en-GB" dirty="0"/>
              <a:t>Implement online consent forms for your candidates</a:t>
            </a:r>
          </a:p>
        </p:txBody>
      </p:sp>
      <p:sp>
        <p:nvSpPr>
          <p:cNvPr id="7" name="TextBox 6"/>
          <p:cNvSpPr txBox="1"/>
          <p:nvPr/>
        </p:nvSpPr>
        <p:spPr>
          <a:xfrm>
            <a:off x="803563" y="5070347"/>
            <a:ext cx="3394363" cy="646331"/>
          </a:xfrm>
          <a:prstGeom prst="rect">
            <a:avLst/>
          </a:prstGeom>
          <a:noFill/>
        </p:spPr>
        <p:txBody>
          <a:bodyPr wrap="square" rtlCol="0">
            <a:spAutoFit/>
          </a:bodyPr>
          <a:lstStyle/>
          <a:p>
            <a:pPr algn="ctr"/>
            <a:r>
              <a:rPr lang="en-GB" dirty="0"/>
              <a:t>Make improvements to Adapt to record workers consent options</a:t>
            </a:r>
          </a:p>
        </p:txBody>
      </p:sp>
      <p:sp>
        <p:nvSpPr>
          <p:cNvPr id="8" name="TextBox 7"/>
          <p:cNvSpPr txBox="1"/>
          <p:nvPr/>
        </p:nvSpPr>
        <p:spPr>
          <a:xfrm>
            <a:off x="7065819" y="1829758"/>
            <a:ext cx="3394363" cy="369332"/>
          </a:xfrm>
          <a:prstGeom prst="rect">
            <a:avLst/>
          </a:prstGeom>
          <a:noFill/>
        </p:spPr>
        <p:txBody>
          <a:bodyPr wrap="square" rtlCol="0">
            <a:spAutoFit/>
          </a:bodyPr>
          <a:lstStyle/>
          <a:p>
            <a:r>
              <a:rPr lang="en-GB" dirty="0"/>
              <a:t>Send further training guidelines</a:t>
            </a:r>
          </a:p>
        </p:txBody>
      </p:sp>
      <p:sp>
        <p:nvSpPr>
          <p:cNvPr id="10" name="TextBox 9"/>
          <p:cNvSpPr txBox="1"/>
          <p:nvPr/>
        </p:nvSpPr>
        <p:spPr>
          <a:xfrm>
            <a:off x="6903758" y="5208846"/>
            <a:ext cx="3394363" cy="369332"/>
          </a:xfrm>
          <a:prstGeom prst="rect">
            <a:avLst/>
          </a:prstGeom>
          <a:noFill/>
        </p:spPr>
        <p:txBody>
          <a:bodyPr wrap="square" rtlCol="0">
            <a:spAutoFit/>
          </a:bodyPr>
          <a:lstStyle/>
          <a:p>
            <a:r>
              <a:rPr lang="en-GB" dirty="0"/>
              <a:t>Answer any questions you have</a:t>
            </a:r>
          </a:p>
        </p:txBody>
      </p:sp>
      <p:sp>
        <p:nvSpPr>
          <p:cNvPr id="11" name="Rectangle 10"/>
          <p:cNvSpPr/>
          <p:nvPr/>
        </p:nvSpPr>
        <p:spPr>
          <a:xfrm>
            <a:off x="2332441" y="321266"/>
            <a:ext cx="6657013"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WE ARE GOING TO DO </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Pentagon 12"/>
          <p:cNvSpPr/>
          <p:nvPr/>
        </p:nvSpPr>
        <p:spPr>
          <a:xfrm>
            <a:off x="940159" y="1425521"/>
            <a:ext cx="3541690" cy="1172512"/>
          </a:xfrm>
          <a:prstGeom prst="homePlate">
            <a:avLst/>
          </a:prstGeom>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03564" y="1550112"/>
            <a:ext cx="3394363" cy="923330"/>
          </a:xfrm>
          <a:prstGeom prst="rect">
            <a:avLst/>
          </a:prstGeom>
          <a:noFill/>
        </p:spPr>
        <p:txBody>
          <a:bodyPr wrap="square" rtlCol="0">
            <a:spAutoFit/>
          </a:bodyPr>
          <a:lstStyle/>
          <a:p>
            <a:pPr algn="ctr"/>
            <a:r>
              <a:rPr lang="en-GB" dirty="0"/>
              <a:t>Improve our processes to include online candidate application forms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6048" y="5303502"/>
            <a:ext cx="1287606" cy="1287606"/>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2196" y="263628"/>
            <a:ext cx="1370522" cy="1370522"/>
          </a:xfrm>
          <a:prstGeom prst="rect">
            <a:avLst/>
          </a:prstGeom>
        </p:spPr>
      </p:pic>
    </p:spTree>
    <p:extLst>
      <p:ext uri="{BB962C8B-B14F-4D97-AF65-F5344CB8AC3E}">
        <p14:creationId xmlns:p14="http://schemas.microsoft.com/office/powerpoint/2010/main" val="393041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9" grpId="0"/>
      <p:bldP spid="17" grpId="0" animBg="1"/>
      <p:bldP spid="16" grpId="0" animBg="1"/>
      <p:bldP spid="15" grpId="0" animBg="1"/>
      <p:bldP spid="6" grpId="0"/>
      <p:bldP spid="7" grpId="0"/>
      <p:bldP spid="8" grpId="0"/>
      <p:bldP spid="10" grpId="0"/>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2441" y="321266"/>
            <a:ext cx="6657013"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ADAPT V2.8</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1233055" y="1205334"/>
            <a:ext cx="9462654" cy="646331"/>
          </a:xfrm>
          <a:prstGeom prst="rect">
            <a:avLst/>
          </a:prstGeom>
          <a:noFill/>
        </p:spPr>
        <p:txBody>
          <a:bodyPr wrap="square" rtlCol="0">
            <a:spAutoFit/>
          </a:bodyPr>
          <a:lstStyle/>
          <a:p>
            <a:r>
              <a:rPr lang="en-GB" dirty="0"/>
              <a:t>There is a whole GDPR functionality upgrade coming in Adapt version 2.8. This will enable us to manage our GDPR requirements much more easily, particularly managing consent.</a:t>
            </a:r>
          </a:p>
        </p:txBody>
      </p:sp>
      <p:sp>
        <p:nvSpPr>
          <p:cNvPr id="4" name="Rectangle 3"/>
          <p:cNvSpPr/>
          <p:nvPr/>
        </p:nvSpPr>
        <p:spPr>
          <a:xfrm>
            <a:off x="2332441" y="2103413"/>
            <a:ext cx="6657013" cy="461665"/>
          </a:xfrm>
          <a:prstGeom prst="rect">
            <a:avLst/>
          </a:prstGeom>
          <a:solidFill>
            <a:schemeClr val="tx2"/>
          </a:solidFill>
        </p:spPr>
        <p:txBody>
          <a:bodyPr wrap="square" lIns="91440" tIns="45720" rIns="91440" bIns="45720">
            <a:spAutoFit/>
          </a:body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you need to do</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1233055" y="2729325"/>
            <a:ext cx="8825345" cy="646331"/>
          </a:xfrm>
          <a:prstGeom prst="rect">
            <a:avLst/>
          </a:prstGeom>
          <a:noFill/>
        </p:spPr>
        <p:txBody>
          <a:bodyPr wrap="square" rtlCol="0">
            <a:spAutoFit/>
          </a:bodyPr>
          <a:lstStyle/>
          <a:p>
            <a:r>
              <a:rPr lang="en-GB" dirty="0"/>
              <a:t>You will need to stop writing comments in to Adapt about your workers. A temporary worker will have visibility to their Adapt record and everything in it. </a:t>
            </a:r>
          </a:p>
        </p:txBody>
      </p:sp>
      <p:sp>
        <p:nvSpPr>
          <p:cNvPr id="6" name="TextBox 5"/>
          <p:cNvSpPr txBox="1"/>
          <p:nvPr/>
        </p:nvSpPr>
        <p:spPr>
          <a:xfrm>
            <a:off x="752426" y="5283303"/>
            <a:ext cx="10601374" cy="646331"/>
          </a:xfrm>
          <a:prstGeom prst="rect">
            <a:avLst/>
          </a:prstGeom>
          <a:noFill/>
          <a:ln w="63500">
            <a:solidFill>
              <a:srgbClr val="FF0000"/>
            </a:solidFill>
          </a:ln>
        </p:spPr>
        <p:txBody>
          <a:bodyPr wrap="square" rtlCol="0">
            <a:spAutoFit/>
          </a:bodyPr>
          <a:lstStyle/>
          <a:p>
            <a:pPr algn="ctr"/>
            <a:r>
              <a:rPr lang="en-GB" b="1" dirty="0">
                <a:solidFill>
                  <a:srgbClr val="FF0000"/>
                </a:solidFill>
              </a:rPr>
              <a:t>IF SOMEONE SENDS IN A SAR AND YOU EDIT THE DATA AFTER THE REQUEST THEY WLL BE ABLE TO SEE THAT THEIR DATA HAS BEEN EDITED</a:t>
            </a:r>
          </a:p>
        </p:txBody>
      </p:sp>
      <p:sp>
        <p:nvSpPr>
          <p:cNvPr id="7" name="Rectangle 6"/>
          <p:cNvSpPr/>
          <p:nvPr/>
        </p:nvSpPr>
        <p:spPr>
          <a:xfrm>
            <a:off x="2332436" y="3447307"/>
            <a:ext cx="6657013" cy="461665"/>
          </a:xfrm>
          <a:prstGeom prst="rect">
            <a:avLst/>
          </a:prstGeom>
          <a:solidFill>
            <a:schemeClr val="tx2"/>
          </a:solidFill>
        </p:spPr>
        <p:txBody>
          <a:bodyPr wrap="square" lIns="91440" tIns="45720" rIns="91440" bIns="45720">
            <a:spAutoFit/>
          </a:bodyPr>
          <a:lstStyle/>
          <a:p>
            <a:pPr algn="ct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What we will do </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TextBox 7"/>
          <p:cNvSpPr txBox="1"/>
          <p:nvPr/>
        </p:nvSpPr>
        <p:spPr>
          <a:xfrm>
            <a:off x="1330035" y="4114781"/>
            <a:ext cx="8825345" cy="646331"/>
          </a:xfrm>
          <a:prstGeom prst="rect">
            <a:avLst/>
          </a:prstGeom>
          <a:noFill/>
        </p:spPr>
        <p:txBody>
          <a:bodyPr wrap="square" rtlCol="0">
            <a:spAutoFit/>
          </a:bodyPr>
          <a:lstStyle/>
          <a:p>
            <a:r>
              <a:rPr lang="en-GB" dirty="0"/>
              <a:t>We will be training you fully on the new Adapt system when it comes in and will be showing you how to manage GDPR requirements through the Adapt system. </a:t>
            </a:r>
          </a:p>
        </p:txBody>
      </p:sp>
    </p:spTree>
    <p:extLst>
      <p:ext uri="{BB962C8B-B14F-4D97-AF65-F5344CB8AC3E}">
        <p14:creationId xmlns:p14="http://schemas.microsoft.com/office/powerpoint/2010/main" val="224432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ap, Uk, Flag, Borders, Coun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675" y="5016901"/>
            <a:ext cx="1261101" cy="1261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ssport Identity Visa Country Travel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976" y="4840191"/>
            <a:ext cx="1130166" cy="16145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85632" y="5157905"/>
            <a:ext cx="147668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DOB</a:t>
            </a:r>
          </a:p>
        </p:txBody>
      </p:sp>
      <p:sp>
        <p:nvSpPr>
          <p:cNvPr id="11" name="Rectangle 10"/>
          <p:cNvSpPr/>
          <p:nvPr/>
        </p:nvSpPr>
        <p:spPr>
          <a:xfrm>
            <a:off x="9824717" y="5157905"/>
            <a:ext cx="2001726" cy="830997"/>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ONLINE IDENTIFIERS</a:t>
            </a:r>
          </a:p>
        </p:txBody>
      </p:sp>
      <p:pic>
        <p:nvPicPr>
          <p:cNvPr id="1040" name="Picture 16" descr="Avatar, Customers, Photos, Ecomme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037" y="1989679"/>
            <a:ext cx="3148673" cy="1772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7" name="Group 6"/>
          <p:cNvGrpSpPr/>
          <p:nvPr/>
        </p:nvGrpSpPr>
        <p:grpSpPr>
          <a:xfrm>
            <a:off x="5330950" y="1967344"/>
            <a:ext cx="5960506" cy="1602557"/>
            <a:chOff x="5431978" y="1717882"/>
            <a:chExt cx="6711701" cy="2191878"/>
          </a:xfrm>
        </p:grpSpPr>
        <p:grpSp>
          <p:nvGrpSpPr>
            <p:cNvPr id="8" name="Group 7"/>
            <p:cNvGrpSpPr/>
            <p:nvPr/>
          </p:nvGrpSpPr>
          <p:grpSpPr>
            <a:xfrm>
              <a:off x="6150370" y="1717882"/>
              <a:ext cx="5993309" cy="2165991"/>
              <a:chOff x="774631" y="4531151"/>
              <a:chExt cx="5993309" cy="2165991"/>
            </a:xfrm>
          </p:grpSpPr>
          <p:sp>
            <p:nvSpPr>
              <p:cNvPr id="14" name="Rectangle 13"/>
              <p:cNvSpPr/>
              <p:nvPr/>
            </p:nvSpPr>
            <p:spPr>
              <a:xfrm>
                <a:off x="774631" y="4770801"/>
                <a:ext cx="1642622" cy="631437"/>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ethnicity</a:t>
                </a:r>
              </a:p>
            </p:txBody>
          </p:sp>
          <p:sp>
            <p:nvSpPr>
              <p:cNvPr id="15" name="Rectangle 14"/>
              <p:cNvSpPr/>
              <p:nvPr/>
            </p:nvSpPr>
            <p:spPr>
              <a:xfrm>
                <a:off x="2363925" y="6050811"/>
                <a:ext cx="1642622" cy="646331"/>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religion</a:t>
                </a:r>
              </a:p>
            </p:txBody>
          </p:sp>
          <p:sp>
            <p:nvSpPr>
              <p:cNvPr id="16" name="Rectangle 15"/>
              <p:cNvSpPr/>
              <p:nvPr/>
            </p:nvSpPr>
            <p:spPr>
              <a:xfrm>
                <a:off x="4306741" y="4700253"/>
                <a:ext cx="2461199" cy="1136586"/>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Sexual orientation</a:t>
                </a:r>
              </a:p>
            </p:txBody>
          </p:sp>
          <p:sp>
            <p:nvSpPr>
              <p:cNvPr id="17" name="Rectangle 16"/>
              <p:cNvSpPr/>
              <p:nvPr/>
            </p:nvSpPr>
            <p:spPr>
              <a:xfrm>
                <a:off x="3412902" y="5725036"/>
                <a:ext cx="2601886" cy="631437"/>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Political views</a:t>
                </a:r>
              </a:p>
            </p:txBody>
          </p:sp>
          <p:sp>
            <p:nvSpPr>
              <p:cNvPr id="18" name="Rectangle 17"/>
              <p:cNvSpPr/>
              <p:nvPr/>
            </p:nvSpPr>
            <p:spPr>
              <a:xfrm>
                <a:off x="2147203" y="5087704"/>
                <a:ext cx="1885512" cy="841915"/>
              </a:xfrm>
              <a:prstGeom prst="rect">
                <a:avLst/>
              </a:prstGeom>
              <a:noFill/>
            </p:spPr>
            <p:txBody>
              <a:bodyPr wrap="square" lIns="91440" tIns="45720" rIns="91440" bIns="45720">
                <a:spAutoFit/>
              </a:bodyPr>
              <a:lstStyle/>
              <a:p>
                <a:pPr algn="ctr"/>
                <a:r>
                  <a:rPr lang="en-US" sz="3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H</a:t>
                </a:r>
                <a:r>
                  <a:rPr lang="en-US" sz="3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ealth</a:t>
                </a:r>
              </a:p>
            </p:txBody>
          </p:sp>
          <p:sp>
            <p:nvSpPr>
              <p:cNvPr id="19" name="Rectangle 18"/>
              <p:cNvSpPr/>
              <p:nvPr/>
            </p:nvSpPr>
            <p:spPr>
              <a:xfrm>
                <a:off x="2765592" y="4531151"/>
                <a:ext cx="1642622" cy="646331"/>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genetic</a:t>
                </a:r>
              </a:p>
            </p:txBody>
          </p:sp>
          <p:sp>
            <p:nvSpPr>
              <p:cNvPr id="20" name="Rectangle 19"/>
              <p:cNvSpPr/>
              <p:nvPr/>
            </p:nvSpPr>
            <p:spPr>
              <a:xfrm>
                <a:off x="848569" y="5773812"/>
                <a:ext cx="1812568" cy="631437"/>
              </a:xfrm>
              <a:prstGeom prst="rect">
                <a:avLst/>
              </a:prstGeom>
              <a:noFill/>
            </p:spPr>
            <p:txBody>
              <a:bodyPr wrap="square" lIns="91440" tIns="45720" rIns="91440" bIns="45720">
                <a:spAutoFit/>
              </a:bodyPr>
              <a:lstStyle/>
              <a:p>
                <a:pPr algn="ctr"/>
                <a:r>
                  <a:rPr lang="en-US" sz="2400" b="1" cap="none" spc="0" dirty="0">
                    <a:ln w="9525">
                      <a:solidFill>
                        <a:schemeClr val="bg1"/>
                      </a:solidFill>
                      <a:prstDash val="solid"/>
                    </a:ln>
                    <a:solidFill>
                      <a:schemeClr val="tx1">
                        <a:lumMod val="65000"/>
                        <a:lumOff val="35000"/>
                      </a:schemeClr>
                    </a:solidFill>
                    <a:effectLst>
                      <a:outerShdw blurRad="12700" dist="38100" dir="2700000" algn="tl" rotWithShape="0">
                        <a:schemeClr val="accent5">
                          <a:lumMod val="60000"/>
                          <a:lumOff val="40000"/>
                        </a:schemeClr>
                      </a:outerShdw>
                    </a:effectLst>
                  </a:rPr>
                  <a:t>Biometric</a:t>
                </a:r>
              </a:p>
            </p:txBody>
          </p:sp>
        </p:grpSp>
        <p:sp>
          <p:nvSpPr>
            <p:cNvPr id="29" name="Flowchart: Alternate Process 28"/>
            <p:cNvSpPr/>
            <p:nvPr/>
          </p:nvSpPr>
          <p:spPr>
            <a:xfrm>
              <a:off x="5431978" y="1875943"/>
              <a:ext cx="6711701" cy="2033817"/>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Rectangle 29"/>
          <p:cNvSpPr/>
          <p:nvPr/>
        </p:nvSpPr>
        <p:spPr>
          <a:xfrm>
            <a:off x="522858" y="1270975"/>
            <a:ext cx="3215416"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 SUBJECTS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1" name="Rectangle 30"/>
          <p:cNvSpPr/>
          <p:nvPr/>
        </p:nvSpPr>
        <p:spPr>
          <a:xfrm>
            <a:off x="562976" y="4221049"/>
            <a:ext cx="10728479"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PERSONAL DATA</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4" name="Group 3"/>
          <p:cNvGrpSpPr/>
          <p:nvPr/>
        </p:nvGrpSpPr>
        <p:grpSpPr>
          <a:xfrm>
            <a:off x="2227581" y="5157905"/>
            <a:ext cx="1510693" cy="933168"/>
            <a:chOff x="2227581" y="5157905"/>
            <a:chExt cx="1510693" cy="933168"/>
          </a:xfrm>
        </p:grpSpPr>
        <p:pic>
          <p:nvPicPr>
            <p:cNvPr id="1030" name="Picture 6" descr="License, Identity, Lab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7581" y="5157905"/>
              <a:ext cx="1510693" cy="93316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663992" y="5167527"/>
              <a:ext cx="1074282" cy="246221"/>
            </a:xfrm>
            <a:prstGeom prst="rect">
              <a:avLst/>
            </a:prstGeom>
            <a:noFill/>
          </p:spPr>
          <p:txBody>
            <a:bodyPr wrap="square" rtlCol="0">
              <a:spAutoFit/>
            </a:bodyPr>
            <a:lstStyle/>
            <a:p>
              <a:r>
                <a:rPr lang="en-GB" sz="1000" dirty="0"/>
                <a:t>Driving Licence</a:t>
              </a:r>
            </a:p>
          </p:txBody>
        </p:sp>
      </p:grpSp>
      <p:grpSp>
        <p:nvGrpSpPr>
          <p:cNvPr id="5" name="Group 4"/>
          <p:cNvGrpSpPr/>
          <p:nvPr/>
        </p:nvGrpSpPr>
        <p:grpSpPr>
          <a:xfrm>
            <a:off x="4300673" y="5007479"/>
            <a:ext cx="1447235" cy="1447235"/>
            <a:chOff x="4300673" y="5007479"/>
            <a:chExt cx="1447235" cy="1447235"/>
          </a:xfrm>
        </p:grpSpPr>
        <p:pic>
          <p:nvPicPr>
            <p:cNvPr id="1032" name="Picture 8" descr="Credit Card Payment Credit Business Card 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0673" y="5007479"/>
              <a:ext cx="1447235" cy="144723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rot="18720928">
              <a:off x="4498134" y="5524340"/>
              <a:ext cx="856613" cy="246221"/>
            </a:xfrm>
            <a:prstGeom prst="rect">
              <a:avLst/>
            </a:prstGeom>
            <a:noFill/>
          </p:spPr>
          <p:txBody>
            <a:bodyPr wrap="square" rtlCol="0">
              <a:spAutoFit/>
            </a:bodyPr>
            <a:lstStyle/>
            <a:p>
              <a:r>
                <a:rPr lang="en-GB" sz="1000" dirty="0"/>
                <a:t>Bank Details</a:t>
              </a:r>
            </a:p>
          </p:txBody>
        </p:sp>
      </p:grpSp>
      <p:sp>
        <p:nvSpPr>
          <p:cNvPr id="36" name="TextBox 35"/>
          <p:cNvSpPr txBox="1"/>
          <p:nvPr/>
        </p:nvSpPr>
        <p:spPr>
          <a:xfrm>
            <a:off x="6198307" y="6208493"/>
            <a:ext cx="1360062" cy="246221"/>
          </a:xfrm>
          <a:prstGeom prst="rect">
            <a:avLst/>
          </a:prstGeom>
          <a:noFill/>
        </p:spPr>
        <p:txBody>
          <a:bodyPr wrap="square" rtlCol="0">
            <a:spAutoFit/>
          </a:bodyPr>
          <a:lstStyle/>
          <a:p>
            <a:r>
              <a:rPr lang="en-GB" sz="1000" dirty="0"/>
              <a:t>Location Information</a:t>
            </a:r>
          </a:p>
        </p:txBody>
      </p:sp>
      <p:sp>
        <p:nvSpPr>
          <p:cNvPr id="39" name="Rectangle 38"/>
          <p:cNvSpPr/>
          <p:nvPr/>
        </p:nvSpPr>
        <p:spPr>
          <a:xfrm>
            <a:off x="5330950" y="1316243"/>
            <a:ext cx="5960506"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SENSITIVE PERSONAL DATA</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TextBox 8"/>
          <p:cNvSpPr txBox="1"/>
          <p:nvPr/>
        </p:nvSpPr>
        <p:spPr>
          <a:xfrm>
            <a:off x="419309" y="3314971"/>
            <a:ext cx="3400128" cy="369332"/>
          </a:xfrm>
          <a:prstGeom prst="rect">
            <a:avLst/>
          </a:prstGeom>
          <a:noFill/>
        </p:spPr>
        <p:txBody>
          <a:bodyPr wrap="square" rtlCol="0">
            <a:spAutoFit/>
          </a:bodyPr>
          <a:lstStyle/>
          <a:p>
            <a:pPr algn="ctr"/>
            <a:r>
              <a:rPr lang="en-GB" dirty="0">
                <a:solidFill>
                  <a:schemeClr val="bg1"/>
                </a:solidFill>
              </a:rPr>
              <a:t>INTERNAL STAFF/OUR WORKERS</a:t>
            </a:r>
          </a:p>
        </p:txBody>
      </p:sp>
      <p:sp>
        <p:nvSpPr>
          <p:cNvPr id="40" name="Rectangle 39"/>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GDPR KEYWORDS</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90314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30" grpId="0" animBg="1"/>
      <p:bldP spid="31" grpId="0" animBg="1"/>
      <p:bldP spid="36" grpId="0"/>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60376" y="1382217"/>
            <a:ext cx="11045908"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PROCESSING</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1" name="Rectangle 30"/>
          <p:cNvSpPr/>
          <p:nvPr/>
        </p:nvSpPr>
        <p:spPr>
          <a:xfrm>
            <a:off x="540941" y="4820343"/>
            <a:ext cx="2507060"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 CONTROLLER</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AutoShape 2" descr="Application Request Pen Coolie Leave Wri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Application Request Pen Coolie Leave Wri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003" y="2266142"/>
            <a:ext cx="1811770" cy="12078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06321" y="3784328"/>
            <a:ext cx="1368425" cy="369332"/>
          </a:xfrm>
          <a:prstGeom prst="rect">
            <a:avLst/>
          </a:prstGeom>
          <a:noFill/>
        </p:spPr>
        <p:txBody>
          <a:bodyPr wrap="square" rtlCol="0">
            <a:spAutoFit/>
          </a:bodyPr>
          <a:lstStyle/>
          <a:p>
            <a:r>
              <a:rPr lang="en-GB" dirty="0"/>
              <a:t>COLLECTING</a:t>
            </a:r>
          </a:p>
        </p:txBody>
      </p:sp>
      <p:sp>
        <p:nvSpPr>
          <p:cNvPr id="33" name="TextBox 32"/>
          <p:cNvSpPr txBox="1"/>
          <p:nvPr/>
        </p:nvSpPr>
        <p:spPr>
          <a:xfrm>
            <a:off x="3529892" y="3784328"/>
            <a:ext cx="2988795" cy="369332"/>
          </a:xfrm>
          <a:prstGeom prst="rect">
            <a:avLst/>
          </a:prstGeom>
          <a:noFill/>
        </p:spPr>
        <p:txBody>
          <a:bodyPr wrap="square" rtlCol="0">
            <a:spAutoFit/>
          </a:bodyPr>
          <a:lstStyle/>
          <a:p>
            <a:r>
              <a:rPr lang="en-GB" dirty="0"/>
              <a:t>RECORDING/STORING/USING</a:t>
            </a:r>
          </a:p>
        </p:txBody>
      </p:sp>
      <p:grpSp>
        <p:nvGrpSpPr>
          <p:cNvPr id="12" name="Group 11"/>
          <p:cNvGrpSpPr/>
          <p:nvPr/>
        </p:nvGrpSpPr>
        <p:grpSpPr>
          <a:xfrm>
            <a:off x="3504418" y="2014076"/>
            <a:ext cx="3317049" cy="1673226"/>
            <a:chOff x="3380466" y="1187741"/>
            <a:chExt cx="3317049" cy="1673226"/>
          </a:xfrm>
        </p:grpSpPr>
        <p:pic>
          <p:nvPicPr>
            <p:cNvPr id="6" name="Picture 5"/>
            <p:cNvPicPr>
              <a:picLocks noChangeAspect="1"/>
            </p:cNvPicPr>
            <p:nvPr/>
          </p:nvPicPr>
          <p:blipFill>
            <a:blip r:embed="rId3"/>
            <a:stretch>
              <a:fillRect/>
            </a:stretch>
          </p:blipFill>
          <p:spPr>
            <a:xfrm>
              <a:off x="3380466" y="1781467"/>
              <a:ext cx="1333500" cy="485775"/>
            </a:xfrm>
            <a:prstGeom prst="rect">
              <a:avLst/>
            </a:prstGeom>
          </p:spPr>
        </p:pic>
        <p:pic>
          <p:nvPicPr>
            <p:cNvPr id="2054" name="Picture 6" descr="Spreadsheet File Miniature Icon Spreadsh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4290" y="1187741"/>
              <a:ext cx="1673225" cy="16732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56" name="Picture 8" descr="Computer Keys Pc Delete Me Keyboard Sil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38785">
            <a:off x="7668272" y="2150590"/>
            <a:ext cx="1537567" cy="132683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7987843" y="3795479"/>
            <a:ext cx="1011381" cy="369332"/>
          </a:xfrm>
          <a:prstGeom prst="rect">
            <a:avLst/>
          </a:prstGeom>
          <a:noFill/>
        </p:spPr>
        <p:txBody>
          <a:bodyPr wrap="square" rtlCol="0">
            <a:spAutoFit/>
          </a:bodyPr>
          <a:lstStyle/>
          <a:p>
            <a:r>
              <a:rPr lang="en-GB" dirty="0"/>
              <a:t>ERASING</a:t>
            </a:r>
          </a:p>
        </p:txBody>
      </p:sp>
      <p:pic>
        <p:nvPicPr>
          <p:cNvPr id="2058" name="Picture 10" descr="Shredder Document Paper Shredder Confid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86266" y="2115280"/>
            <a:ext cx="1537567" cy="134388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0319889" y="3795479"/>
            <a:ext cx="1403944" cy="369332"/>
          </a:xfrm>
          <a:prstGeom prst="rect">
            <a:avLst/>
          </a:prstGeom>
          <a:noFill/>
        </p:spPr>
        <p:txBody>
          <a:bodyPr wrap="square" rtlCol="0">
            <a:spAutoFit/>
          </a:bodyPr>
          <a:lstStyle/>
          <a:p>
            <a:r>
              <a:rPr lang="en-GB" dirty="0"/>
              <a:t>DESTROYING</a:t>
            </a:r>
          </a:p>
        </p:txBody>
      </p:sp>
      <p:sp>
        <p:nvSpPr>
          <p:cNvPr id="38" name="Rectangle 37"/>
          <p:cNvSpPr/>
          <p:nvPr/>
        </p:nvSpPr>
        <p:spPr>
          <a:xfrm>
            <a:off x="4831788" y="4819304"/>
            <a:ext cx="2507060"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 PROCESSOR</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0" name="Rectangle 39"/>
          <p:cNvSpPr/>
          <p:nvPr/>
        </p:nvSpPr>
        <p:spPr>
          <a:xfrm>
            <a:off x="8999224" y="4819304"/>
            <a:ext cx="2507060"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DPO</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1" name="Rectangle 40"/>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GDPR KEYWORDS</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TextBox 2"/>
          <p:cNvSpPr txBox="1"/>
          <p:nvPr/>
        </p:nvSpPr>
        <p:spPr>
          <a:xfrm>
            <a:off x="540941" y="5361710"/>
            <a:ext cx="2507060" cy="1169551"/>
          </a:xfrm>
          <a:prstGeom prst="rect">
            <a:avLst/>
          </a:prstGeom>
          <a:noFill/>
        </p:spPr>
        <p:txBody>
          <a:bodyPr wrap="square" rtlCol="0">
            <a:spAutoFit/>
          </a:bodyPr>
          <a:lstStyle/>
          <a:p>
            <a:pPr algn="ctr"/>
            <a:r>
              <a:rPr lang="en-GB" sz="1400" dirty="0"/>
              <a:t>The data controller is the person (or business) who determines the purposes for which, and the way in which, personal data is processed.</a:t>
            </a:r>
          </a:p>
        </p:txBody>
      </p:sp>
      <p:sp>
        <p:nvSpPr>
          <p:cNvPr id="4" name="TextBox 3"/>
          <p:cNvSpPr txBox="1"/>
          <p:nvPr/>
        </p:nvSpPr>
        <p:spPr>
          <a:xfrm>
            <a:off x="4831788" y="5361710"/>
            <a:ext cx="2507060" cy="1169551"/>
          </a:xfrm>
          <a:prstGeom prst="rect">
            <a:avLst/>
          </a:prstGeom>
          <a:noFill/>
        </p:spPr>
        <p:txBody>
          <a:bodyPr wrap="square" rtlCol="0">
            <a:spAutoFit/>
          </a:bodyPr>
          <a:lstStyle/>
          <a:p>
            <a:pPr algn="ctr"/>
            <a:r>
              <a:rPr lang="en-GB" sz="1400" dirty="0"/>
              <a:t>a data processor is anyone who processes personal data on behalf of the data controller (excluding the data controller’s own employees).</a:t>
            </a:r>
          </a:p>
        </p:txBody>
      </p:sp>
      <p:sp>
        <p:nvSpPr>
          <p:cNvPr id="5" name="TextBox 4"/>
          <p:cNvSpPr txBox="1"/>
          <p:nvPr/>
        </p:nvSpPr>
        <p:spPr>
          <a:xfrm>
            <a:off x="8999224" y="5286714"/>
            <a:ext cx="2507060" cy="307777"/>
          </a:xfrm>
          <a:prstGeom prst="rect">
            <a:avLst/>
          </a:prstGeom>
          <a:noFill/>
        </p:spPr>
        <p:txBody>
          <a:bodyPr wrap="square" rtlCol="0">
            <a:spAutoFit/>
          </a:bodyPr>
          <a:lstStyle/>
          <a:p>
            <a:pPr algn="ctr"/>
            <a:r>
              <a:rPr lang="en-GB" sz="1400" dirty="0"/>
              <a:t>Data Protection Officer</a:t>
            </a:r>
          </a:p>
        </p:txBody>
      </p:sp>
      <p:pic>
        <p:nvPicPr>
          <p:cNvPr id="1026" name="Picture 2" descr="Adult, Business, Businessman, Carto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49353" y="5661791"/>
            <a:ext cx="1273825" cy="99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10" grpId="0"/>
      <p:bldP spid="33" grpId="0"/>
      <p:bldP spid="35" grpId="0"/>
      <p:bldP spid="37" grpId="0"/>
      <p:bldP spid="38" grpId="0" animBg="1"/>
      <p:bldP spid="40" grpId="0" animBg="1"/>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249369" y="1794278"/>
            <a:ext cx="3308218" cy="2062103"/>
          </a:xfrm>
          <a:prstGeom prst="rect">
            <a:avLst/>
          </a:prstGeom>
          <a:noFill/>
        </p:spPr>
        <p:txBody>
          <a:bodyPr wrap="square" rtlCol="0">
            <a:spAutoFit/>
          </a:bodyPr>
          <a:lstStyle/>
          <a:p>
            <a:pPr marL="285750" indent="-285750">
              <a:buFontTx/>
              <a:buChar char="-"/>
            </a:pPr>
            <a:r>
              <a:rPr lang="en-GB" sz="1600" dirty="0"/>
              <a:t>They can send in a Subject Access Request</a:t>
            </a:r>
          </a:p>
          <a:p>
            <a:pPr marL="285750" indent="-285750">
              <a:buFontTx/>
              <a:buChar char="-"/>
            </a:pPr>
            <a:endParaRPr lang="en-GB" sz="1600" dirty="0"/>
          </a:p>
          <a:p>
            <a:pPr marL="285750" indent="-285750">
              <a:buFontTx/>
              <a:buChar char="-"/>
            </a:pPr>
            <a:r>
              <a:rPr lang="en-GB" sz="1600" dirty="0"/>
              <a:t>We have to give them their information within 30 days</a:t>
            </a:r>
          </a:p>
          <a:p>
            <a:pPr marL="285750" indent="-285750">
              <a:buFontTx/>
              <a:buChar char="-"/>
            </a:pPr>
            <a:endParaRPr lang="en-GB" sz="1600" dirty="0"/>
          </a:p>
          <a:p>
            <a:pPr marL="285750" indent="-285750">
              <a:buFontTx/>
              <a:buChar char="-"/>
            </a:pPr>
            <a:r>
              <a:rPr lang="en-GB" sz="1600" dirty="0"/>
              <a:t>Their info will include things like interview notes</a:t>
            </a:r>
          </a:p>
        </p:txBody>
      </p:sp>
      <p:sp>
        <p:nvSpPr>
          <p:cNvPr id="25" name="TextBox 24"/>
          <p:cNvSpPr txBox="1"/>
          <p:nvPr/>
        </p:nvSpPr>
        <p:spPr>
          <a:xfrm>
            <a:off x="196200" y="4336494"/>
            <a:ext cx="3308218" cy="2308324"/>
          </a:xfrm>
          <a:prstGeom prst="rect">
            <a:avLst/>
          </a:prstGeom>
          <a:noFill/>
        </p:spPr>
        <p:txBody>
          <a:bodyPr wrap="square" rtlCol="0">
            <a:spAutoFit/>
          </a:bodyPr>
          <a:lstStyle/>
          <a:p>
            <a:pPr marL="285750" indent="-285750">
              <a:buFontTx/>
              <a:buChar char="-"/>
            </a:pPr>
            <a:r>
              <a:rPr lang="en-GB" sz="1600" dirty="0"/>
              <a:t>They have the right to move their data from one controller  to another or to another data subject.</a:t>
            </a:r>
          </a:p>
          <a:p>
            <a:pPr marL="285750" indent="-285750">
              <a:buFontTx/>
              <a:buChar char="-"/>
            </a:pPr>
            <a:endParaRPr lang="en-GB" sz="1600" dirty="0"/>
          </a:p>
          <a:p>
            <a:pPr marL="285750" indent="-285750">
              <a:buFontTx/>
              <a:buChar char="-"/>
            </a:pPr>
            <a:r>
              <a:rPr lang="en-GB" sz="1600" dirty="0"/>
              <a:t>They can request we send their data for them. This is only for data that has been provided directly to us by the Data Subject</a:t>
            </a:r>
          </a:p>
        </p:txBody>
      </p:sp>
      <p:grpSp>
        <p:nvGrpSpPr>
          <p:cNvPr id="3" name="Group 2"/>
          <p:cNvGrpSpPr/>
          <p:nvPr/>
        </p:nvGrpSpPr>
        <p:grpSpPr>
          <a:xfrm>
            <a:off x="8182439" y="4299720"/>
            <a:ext cx="3308218" cy="2178113"/>
            <a:chOff x="129271" y="1292830"/>
            <a:chExt cx="3308218" cy="2178113"/>
          </a:xfrm>
        </p:grpSpPr>
        <p:sp>
          <p:nvSpPr>
            <p:cNvPr id="21" name="TextBox 20"/>
            <p:cNvSpPr txBox="1"/>
            <p:nvPr/>
          </p:nvSpPr>
          <p:spPr>
            <a:xfrm>
              <a:off x="129271" y="1901283"/>
              <a:ext cx="3308218" cy="1569660"/>
            </a:xfrm>
            <a:prstGeom prst="rect">
              <a:avLst/>
            </a:prstGeom>
            <a:noFill/>
          </p:spPr>
          <p:txBody>
            <a:bodyPr wrap="square" rtlCol="0">
              <a:spAutoFit/>
            </a:bodyPr>
            <a:lstStyle/>
            <a:p>
              <a:pPr marL="285750" indent="-285750">
                <a:buFontTx/>
                <a:buChar char="-"/>
              </a:pPr>
              <a:r>
                <a:rPr lang="en-GB" sz="1600" dirty="0"/>
                <a:t>This means we need to remove all data we hold on the data subject</a:t>
              </a:r>
            </a:p>
            <a:p>
              <a:pPr marL="285750" indent="-285750">
                <a:buFontTx/>
                <a:buChar char="-"/>
              </a:pPr>
              <a:endParaRPr lang="en-GB" sz="1600" dirty="0"/>
            </a:p>
            <a:p>
              <a:pPr marL="285750" indent="-285750">
                <a:buFontTx/>
                <a:buChar char="-"/>
              </a:pPr>
              <a:r>
                <a:rPr lang="en-GB" sz="1600" dirty="0"/>
                <a:t>There are a few instances where certain data needs to be kept i.e. PAYE and NIC info</a:t>
              </a:r>
            </a:p>
          </p:txBody>
        </p:sp>
        <p:sp>
          <p:nvSpPr>
            <p:cNvPr id="24" name="Rectangle 23"/>
            <p:cNvSpPr/>
            <p:nvPr/>
          </p:nvSpPr>
          <p:spPr>
            <a:xfrm>
              <a:off x="493337" y="1292830"/>
              <a:ext cx="1517916"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ERASURE</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27" name="Group 26"/>
          <p:cNvGrpSpPr/>
          <p:nvPr/>
        </p:nvGrpSpPr>
        <p:grpSpPr>
          <a:xfrm>
            <a:off x="3437489" y="329694"/>
            <a:ext cx="4988418" cy="1927496"/>
            <a:chOff x="3504418" y="308387"/>
            <a:chExt cx="4988418" cy="1927496"/>
          </a:xfrm>
        </p:grpSpPr>
        <p:pic>
          <p:nvPicPr>
            <p:cNvPr id="33" name="Picture 16" descr="Avatar, Customers, Photos, Ecomme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084" y="759756"/>
              <a:ext cx="2622293" cy="14761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4" name="Rectangle 33"/>
            <p:cNvSpPr/>
            <p:nvPr/>
          </p:nvSpPr>
          <p:spPr>
            <a:xfrm>
              <a:off x="3504418" y="308387"/>
              <a:ext cx="4988418"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 SUBJECT RIGHTS</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5" name="Rectangle 34"/>
          <p:cNvSpPr/>
          <p:nvPr/>
        </p:nvSpPr>
        <p:spPr>
          <a:xfrm>
            <a:off x="493337" y="3669549"/>
            <a:ext cx="2510239"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DATA PORTABILITY</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4" name="Group 3"/>
          <p:cNvGrpSpPr/>
          <p:nvPr/>
        </p:nvGrpSpPr>
        <p:grpSpPr>
          <a:xfrm>
            <a:off x="293899" y="1202340"/>
            <a:ext cx="3308218" cy="2000491"/>
            <a:chOff x="8249369" y="3905684"/>
            <a:chExt cx="3308218" cy="2000491"/>
          </a:xfrm>
        </p:grpSpPr>
        <p:sp>
          <p:nvSpPr>
            <p:cNvPr id="17" name="TextBox 16"/>
            <p:cNvSpPr txBox="1"/>
            <p:nvPr/>
          </p:nvSpPr>
          <p:spPr>
            <a:xfrm>
              <a:off x="8249369" y="4336515"/>
              <a:ext cx="3308218" cy="1569660"/>
            </a:xfrm>
            <a:prstGeom prst="rect">
              <a:avLst/>
            </a:prstGeom>
            <a:noFill/>
          </p:spPr>
          <p:txBody>
            <a:bodyPr wrap="square" rtlCol="0">
              <a:spAutoFit/>
            </a:bodyPr>
            <a:lstStyle/>
            <a:p>
              <a:pPr marL="285750" indent="-285750">
                <a:buFontTx/>
                <a:buChar char="-"/>
              </a:pPr>
              <a:r>
                <a:rPr lang="en-GB" sz="1600" dirty="0"/>
                <a:t>To know what data we will be processing</a:t>
              </a:r>
            </a:p>
            <a:p>
              <a:pPr marL="285750" indent="-285750">
                <a:buFontTx/>
                <a:buChar char="-"/>
              </a:pPr>
              <a:endParaRPr lang="en-GB" sz="1600" dirty="0"/>
            </a:p>
            <a:p>
              <a:pPr marL="285750" indent="-285750">
                <a:buFontTx/>
                <a:buChar char="-"/>
              </a:pPr>
              <a:r>
                <a:rPr lang="en-GB" sz="1600" dirty="0"/>
                <a:t>Why we are processing it</a:t>
              </a:r>
            </a:p>
            <a:p>
              <a:pPr marL="285750" indent="-285750">
                <a:buFontTx/>
                <a:buChar char="-"/>
              </a:pPr>
              <a:endParaRPr lang="en-GB" sz="1600" dirty="0"/>
            </a:p>
            <a:p>
              <a:pPr marL="285750" indent="-285750">
                <a:buFontTx/>
                <a:buChar char="-"/>
              </a:pPr>
              <a:r>
                <a:rPr lang="en-GB" sz="1600" dirty="0"/>
                <a:t>How long we will keep it</a:t>
              </a:r>
            </a:p>
          </p:txBody>
        </p:sp>
        <p:sp>
          <p:nvSpPr>
            <p:cNvPr id="36" name="Rectangle 35"/>
            <p:cNvSpPr/>
            <p:nvPr/>
          </p:nvSpPr>
          <p:spPr>
            <a:xfrm>
              <a:off x="8577025" y="3905684"/>
              <a:ext cx="2043445"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BE INFORMED</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7" name="Rectangle 36"/>
          <p:cNvSpPr/>
          <p:nvPr/>
        </p:nvSpPr>
        <p:spPr>
          <a:xfrm>
            <a:off x="8577025" y="1292830"/>
            <a:ext cx="1326453"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ACCESS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8" name="Group 7"/>
          <p:cNvGrpSpPr/>
          <p:nvPr/>
        </p:nvGrpSpPr>
        <p:grpSpPr>
          <a:xfrm>
            <a:off x="4563339" y="2618509"/>
            <a:ext cx="2627109" cy="3616036"/>
            <a:chOff x="4563339" y="2618509"/>
            <a:chExt cx="2627109" cy="3616036"/>
          </a:xfrm>
        </p:grpSpPr>
        <p:sp>
          <p:nvSpPr>
            <p:cNvPr id="2" name="TextBox 1"/>
            <p:cNvSpPr txBox="1"/>
            <p:nvPr/>
          </p:nvSpPr>
          <p:spPr>
            <a:xfrm>
              <a:off x="4563339" y="2708559"/>
              <a:ext cx="2622293" cy="3139321"/>
            </a:xfrm>
            <a:prstGeom prst="rect">
              <a:avLst/>
            </a:prstGeom>
            <a:noFill/>
          </p:spPr>
          <p:txBody>
            <a:bodyPr wrap="square" rtlCol="0">
              <a:spAutoFit/>
            </a:bodyPr>
            <a:lstStyle/>
            <a:p>
              <a:pPr algn="ctr"/>
              <a:r>
                <a:rPr lang="en-US" dirty="0">
                  <a:ln w="6600">
                    <a:solidFill>
                      <a:schemeClr val="accent2"/>
                    </a:solidFill>
                    <a:prstDash val="solid"/>
                  </a:ln>
                  <a:solidFill>
                    <a:srgbClr val="FF0000"/>
                  </a:solidFill>
                  <a:effectLst>
                    <a:outerShdw dist="38100" dir="2700000" algn="tl" rotWithShape="0">
                      <a:schemeClr val="accent2"/>
                    </a:outerShdw>
                  </a:effectLst>
                </a:rPr>
                <a:t>THE DATA SUBJECT NEEDS TO BE INFORMED AT THE POINT WHEN </a:t>
              </a:r>
            </a:p>
            <a:p>
              <a:pPr algn="ctr"/>
              <a:r>
                <a:rPr lang="en-US" dirty="0">
                  <a:ln w="6600">
                    <a:solidFill>
                      <a:schemeClr val="accent2"/>
                    </a:solidFill>
                    <a:prstDash val="solid"/>
                  </a:ln>
                  <a:solidFill>
                    <a:srgbClr val="FF0000"/>
                  </a:solidFill>
                  <a:effectLst>
                    <a:outerShdw dist="38100" dir="2700000" algn="tl" rotWithShape="0">
                      <a:schemeClr val="accent2"/>
                    </a:outerShdw>
                  </a:effectLst>
                </a:rPr>
                <a:t>COLLECTING THE INFORMATION I.E. SO WHEN YOU ARE REGISTERING THEM WHETHER THAT IS OVER THE TELEPHONE OR WHEN COMPLETING AN APPLICATION FORM</a:t>
              </a:r>
              <a:endParaRPr lang="en-GB" dirty="0"/>
            </a:p>
          </p:txBody>
        </p:sp>
        <p:sp>
          <p:nvSpPr>
            <p:cNvPr id="5" name="Rounded Rectangle 4"/>
            <p:cNvSpPr/>
            <p:nvPr/>
          </p:nvSpPr>
          <p:spPr>
            <a:xfrm>
              <a:off x="4568155" y="2618509"/>
              <a:ext cx="2622293" cy="3616036"/>
            </a:xfrm>
            <a:prstGeom prst="round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 name="Straight Arrow Connector 6"/>
          <p:cNvCxnSpPr/>
          <p:nvPr/>
        </p:nvCxnSpPr>
        <p:spPr>
          <a:xfrm>
            <a:off x="3003576" y="2493818"/>
            <a:ext cx="1402169" cy="38792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6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35"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04418" y="308387"/>
            <a:ext cx="4988418" cy="1927496"/>
            <a:chOff x="3504418" y="308387"/>
            <a:chExt cx="4988418" cy="1927496"/>
          </a:xfrm>
        </p:grpSpPr>
        <p:pic>
          <p:nvPicPr>
            <p:cNvPr id="30" name="Picture 16" descr="Avatar, Customers, Photos, Ecomme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084" y="759756"/>
              <a:ext cx="2622293" cy="147612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26" name="Rectangle 25"/>
            <p:cNvSpPr/>
            <p:nvPr/>
          </p:nvSpPr>
          <p:spPr>
            <a:xfrm>
              <a:off x="3504418" y="308387"/>
              <a:ext cx="4988418"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DATA SUBJECT RIGHTS</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3" name="Group 2"/>
          <p:cNvGrpSpPr/>
          <p:nvPr/>
        </p:nvGrpSpPr>
        <p:grpSpPr>
          <a:xfrm>
            <a:off x="167707" y="1497819"/>
            <a:ext cx="3308218" cy="2974714"/>
            <a:chOff x="167707" y="1880185"/>
            <a:chExt cx="3308218" cy="2974714"/>
          </a:xfrm>
        </p:grpSpPr>
        <p:sp>
          <p:nvSpPr>
            <p:cNvPr id="23" name="TextBox 22"/>
            <p:cNvSpPr txBox="1"/>
            <p:nvPr/>
          </p:nvSpPr>
          <p:spPr>
            <a:xfrm>
              <a:off x="167707" y="2546575"/>
              <a:ext cx="3308218" cy="2308324"/>
            </a:xfrm>
            <a:prstGeom prst="rect">
              <a:avLst/>
            </a:prstGeom>
            <a:noFill/>
          </p:spPr>
          <p:txBody>
            <a:bodyPr wrap="square" rtlCol="0">
              <a:spAutoFit/>
            </a:bodyPr>
            <a:lstStyle/>
            <a:p>
              <a:pPr marL="285750" indent="-285750">
                <a:buFontTx/>
                <a:buChar char="-"/>
              </a:pPr>
              <a:r>
                <a:rPr lang="en-GB" sz="1600" dirty="0"/>
                <a:t>This applies when the reason to process data is legitimate or in public interest</a:t>
              </a:r>
            </a:p>
            <a:p>
              <a:endParaRPr lang="en-GB" sz="1600" dirty="0"/>
            </a:p>
            <a:p>
              <a:pPr marL="285750" indent="-285750">
                <a:buFontTx/>
                <a:buChar char="-"/>
              </a:pPr>
              <a:r>
                <a:rPr lang="en-GB" sz="1600" dirty="0"/>
                <a:t>The effect is to stop the data being processed unless we can demonstrate legitimate grounds that outweigh the interest, rights and freedom of the date subject</a:t>
              </a:r>
            </a:p>
          </p:txBody>
        </p:sp>
        <p:sp>
          <p:nvSpPr>
            <p:cNvPr id="27" name="Rectangle 26"/>
            <p:cNvSpPr/>
            <p:nvPr/>
          </p:nvSpPr>
          <p:spPr>
            <a:xfrm>
              <a:off x="527255" y="1880185"/>
              <a:ext cx="1323054"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OBJECT</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6" name="Group 5"/>
          <p:cNvGrpSpPr/>
          <p:nvPr/>
        </p:nvGrpSpPr>
        <p:grpSpPr>
          <a:xfrm>
            <a:off x="4358790" y="2464571"/>
            <a:ext cx="3308218" cy="2198458"/>
            <a:chOff x="4358790" y="2464571"/>
            <a:chExt cx="3308218" cy="2198458"/>
          </a:xfrm>
        </p:grpSpPr>
        <p:sp>
          <p:nvSpPr>
            <p:cNvPr id="20" name="TextBox 19"/>
            <p:cNvSpPr txBox="1"/>
            <p:nvPr/>
          </p:nvSpPr>
          <p:spPr>
            <a:xfrm>
              <a:off x="4358790" y="3093369"/>
              <a:ext cx="3308218" cy="1569660"/>
            </a:xfrm>
            <a:prstGeom prst="rect">
              <a:avLst/>
            </a:prstGeom>
            <a:noFill/>
          </p:spPr>
          <p:txBody>
            <a:bodyPr wrap="square" rtlCol="0">
              <a:spAutoFit/>
            </a:bodyPr>
            <a:lstStyle/>
            <a:p>
              <a:pPr marL="285750" indent="-285750">
                <a:buFontTx/>
                <a:buChar char="-"/>
              </a:pPr>
              <a:r>
                <a:rPr lang="en-GB" sz="1600" dirty="0"/>
                <a:t>They can let us know changes to their data</a:t>
              </a:r>
            </a:p>
            <a:p>
              <a:endParaRPr lang="en-GB" sz="1600" dirty="0"/>
            </a:p>
            <a:p>
              <a:pPr marL="285750" indent="-285750">
                <a:buFontTx/>
                <a:buChar char="-"/>
              </a:pPr>
              <a:r>
                <a:rPr lang="en-GB" sz="1600" dirty="0"/>
                <a:t>We need to inform any 3</a:t>
              </a:r>
              <a:r>
                <a:rPr lang="en-GB" sz="1600" baseline="30000" dirty="0"/>
                <a:t>rd</a:t>
              </a:r>
              <a:r>
                <a:rPr lang="en-GB" sz="1600" dirty="0"/>
                <a:t> parties we have given their data to of the correction</a:t>
              </a:r>
            </a:p>
          </p:txBody>
        </p:sp>
        <p:sp>
          <p:nvSpPr>
            <p:cNvPr id="33" name="Rectangle 32"/>
            <p:cNvSpPr/>
            <p:nvPr/>
          </p:nvSpPr>
          <p:spPr>
            <a:xfrm>
              <a:off x="4789685" y="2464571"/>
              <a:ext cx="1927131"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CORRECTION</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4" name="Group 3"/>
          <p:cNvGrpSpPr/>
          <p:nvPr/>
        </p:nvGrpSpPr>
        <p:grpSpPr>
          <a:xfrm>
            <a:off x="8215949" y="1509930"/>
            <a:ext cx="3308218" cy="2414436"/>
            <a:chOff x="8215949" y="1509930"/>
            <a:chExt cx="3308218" cy="2414436"/>
          </a:xfrm>
        </p:grpSpPr>
        <p:sp>
          <p:nvSpPr>
            <p:cNvPr id="22" name="TextBox 21"/>
            <p:cNvSpPr txBox="1"/>
            <p:nvPr/>
          </p:nvSpPr>
          <p:spPr>
            <a:xfrm>
              <a:off x="8215949" y="2108484"/>
              <a:ext cx="3308218" cy="1815882"/>
            </a:xfrm>
            <a:prstGeom prst="rect">
              <a:avLst/>
            </a:prstGeom>
            <a:noFill/>
          </p:spPr>
          <p:txBody>
            <a:bodyPr wrap="square" rtlCol="0">
              <a:spAutoFit/>
            </a:bodyPr>
            <a:lstStyle/>
            <a:p>
              <a:pPr marL="285750" indent="-285750">
                <a:buFontTx/>
                <a:buChar char="-"/>
              </a:pPr>
              <a:r>
                <a:rPr lang="en-GB" sz="1600" dirty="0"/>
                <a:t>They can ask to stop us processing their data but keep their data on file i.e. if they have a got a new job</a:t>
              </a:r>
            </a:p>
            <a:p>
              <a:endParaRPr lang="en-GB" sz="1600" dirty="0"/>
            </a:p>
            <a:p>
              <a:pPr marL="285750" indent="-285750">
                <a:buFontTx/>
                <a:buChar char="-"/>
              </a:pPr>
              <a:r>
                <a:rPr lang="en-GB" sz="1600" dirty="0"/>
                <a:t>If they think their data is incorrect they can restrict processing</a:t>
              </a:r>
              <a:endParaRPr lang="en-GB" sz="1600" dirty="0">
                <a:solidFill>
                  <a:srgbClr val="FF0000"/>
                </a:solidFill>
              </a:endParaRPr>
            </a:p>
          </p:txBody>
        </p:sp>
        <p:sp>
          <p:nvSpPr>
            <p:cNvPr id="34" name="Rectangle 33"/>
            <p:cNvSpPr/>
            <p:nvPr/>
          </p:nvSpPr>
          <p:spPr>
            <a:xfrm>
              <a:off x="8401323" y="1509930"/>
              <a:ext cx="2937471"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TO RESTRICT PROCESSING</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5" name="Rectangle 34"/>
          <p:cNvSpPr/>
          <p:nvPr/>
        </p:nvSpPr>
        <p:spPr>
          <a:xfrm>
            <a:off x="3953632" y="4908218"/>
            <a:ext cx="3985195"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RIGHTS RELATING TO AUTOMATION</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TextBox 4"/>
          <p:cNvSpPr txBox="1"/>
          <p:nvPr/>
        </p:nvSpPr>
        <p:spPr>
          <a:xfrm>
            <a:off x="2092036" y="5749636"/>
            <a:ext cx="7606146" cy="646331"/>
          </a:xfrm>
          <a:prstGeom prst="rect">
            <a:avLst/>
          </a:prstGeom>
          <a:noFill/>
        </p:spPr>
        <p:txBody>
          <a:bodyPr wrap="square" rtlCol="0">
            <a:spAutoFit/>
          </a:bodyPr>
          <a:lstStyle/>
          <a:p>
            <a:r>
              <a:rPr lang="en-GB" dirty="0"/>
              <a:t>They have the right not to be the subject of automated decision making (including profiling) and this is very important when it comes to e-recruiting</a:t>
            </a:r>
          </a:p>
        </p:txBody>
      </p:sp>
    </p:spTree>
    <p:extLst>
      <p:ext uri="{BB962C8B-B14F-4D97-AF65-F5344CB8AC3E}">
        <p14:creationId xmlns:p14="http://schemas.microsoft.com/office/powerpoint/2010/main" val="40360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SOURCES OF DATA</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Rectangle 2"/>
          <p:cNvSpPr/>
          <p:nvPr/>
        </p:nvSpPr>
        <p:spPr>
          <a:xfrm>
            <a:off x="1220417" y="1497819"/>
            <a:ext cx="1599284" cy="707886"/>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APPLICATION</a:t>
            </a:r>
          </a:p>
          <a:p>
            <a:pPr algn="ctr"/>
            <a:r>
              <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FORMS</a:t>
            </a:r>
          </a:p>
        </p:txBody>
      </p:sp>
      <p:sp>
        <p:nvSpPr>
          <p:cNvPr id="4" name="Rectangle 3"/>
          <p:cNvSpPr/>
          <p:nvPr/>
        </p:nvSpPr>
        <p:spPr>
          <a:xfrm>
            <a:off x="9882663" y="1651707"/>
            <a:ext cx="1128835"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WEBSITE</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0377" y="1277648"/>
            <a:ext cx="2144464" cy="214096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180" y="2265001"/>
            <a:ext cx="949758" cy="1153608"/>
          </a:xfrm>
          <a:prstGeom prst="rect">
            <a:avLst/>
          </a:prstGeom>
        </p:spPr>
      </p:pic>
      <p:pic>
        <p:nvPicPr>
          <p:cNvPr id="13" name="Picture 12"/>
          <p:cNvPicPr>
            <a:picLocks noChangeAspect="1"/>
          </p:cNvPicPr>
          <p:nvPr/>
        </p:nvPicPr>
        <p:blipFill>
          <a:blip r:embed="rId4"/>
          <a:stretch>
            <a:fillRect/>
          </a:stretch>
        </p:blipFill>
        <p:spPr>
          <a:xfrm>
            <a:off x="9784469" y="2218133"/>
            <a:ext cx="1325221" cy="1296031"/>
          </a:xfrm>
          <a:prstGeom prst="rect">
            <a:avLst/>
          </a:prstGeom>
        </p:spPr>
      </p:pic>
      <p:sp>
        <p:nvSpPr>
          <p:cNvPr id="14" name="Rectangle 13"/>
          <p:cNvSpPr/>
          <p:nvPr/>
        </p:nvSpPr>
        <p:spPr>
          <a:xfrm>
            <a:off x="1014255" y="3740608"/>
            <a:ext cx="10415745" cy="400110"/>
          </a:xfrm>
          <a:prstGeom prst="rect">
            <a:avLst/>
          </a:prstGeom>
          <a:solidFill>
            <a:schemeClr val="tx2"/>
          </a:solidFill>
        </p:spPr>
        <p:txBody>
          <a:bodyPr wrap="squar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OTHER SOURCES OF DATA – REMEMBER TO SEND THE PRIVACY NOTICE WITHIN 30 DAYS!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p:cNvSpPr/>
          <p:nvPr/>
        </p:nvSpPr>
        <p:spPr>
          <a:xfrm>
            <a:off x="904624" y="4262662"/>
            <a:ext cx="631584"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CV’s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6" name="Picture 15"/>
          <p:cNvPicPr>
            <a:picLocks noChangeAspect="1"/>
          </p:cNvPicPr>
          <p:nvPr/>
        </p:nvPicPr>
        <p:blipFill>
          <a:blip r:embed="rId5"/>
          <a:stretch>
            <a:fillRect/>
          </a:stretch>
        </p:blipFill>
        <p:spPr>
          <a:xfrm>
            <a:off x="499195" y="4784716"/>
            <a:ext cx="1256245" cy="1256245"/>
          </a:xfrm>
          <a:prstGeom prst="rect">
            <a:avLst/>
          </a:prstGeom>
        </p:spPr>
      </p:pic>
      <p:sp>
        <p:nvSpPr>
          <p:cNvPr id="17" name="Rectangle 16"/>
          <p:cNvSpPr/>
          <p:nvPr/>
        </p:nvSpPr>
        <p:spPr>
          <a:xfrm>
            <a:off x="2150019" y="4269588"/>
            <a:ext cx="1542090"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JOB BOARDS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9331" y="4867694"/>
            <a:ext cx="1127777" cy="434358"/>
          </a:xfrm>
          <a:prstGeom prst="rect">
            <a:avLst/>
          </a:prstGeom>
        </p:spPr>
      </p:pic>
      <p:pic>
        <p:nvPicPr>
          <p:cNvPr id="21" name="Picture 20"/>
          <p:cNvPicPr>
            <a:picLocks noChangeAspect="1"/>
          </p:cNvPicPr>
          <p:nvPr/>
        </p:nvPicPr>
        <p:blipFill>
          <a:blip r:embed="rId7"/>
          <a:stretch>
            <a:fillRect/>
          </a:stretch>
        </p:blipFill>
        <p:spPr>
          <a:xfrm>
            <a:off x="2150019" y="5561938"/>
            <a:ext cx="581006" cy="581006"/>
          </a:xfrm>
          <a:prstGeom prst="rect">
            <a:avLst/>
          </a:prstGeom>
        </p:spPr>
      </p:pic>
      <p:pic>
        <p:nvPicPr>
          <p:cNvPr id="23" name="Picture 22"/>
          <p:cNvPicPr>
            <a:picLocks noChangeAspect="1"/>
          </p:cNvPicPr>
          <p:nvPr/>
        </p:nvPicPr>
        <p:blipFill>
          <a:blip r:embed="rId8"/>
          <a:stretch>
            <a:fillRect/>
          </a:stretch>
        </p:blipFill>
        <p:spPr>
          <a:xfrm>
            <a:off x="2921064" y="5510439"/>
            <a:ext cx="623927" cy="623927"/>
          </a:xfrm>
          <a:prstGeom prst="rect">
            <a:avLst/>
          </a:prstGeom>
        </p:spPr>
      </p:pic>
      <p:sp>
        <p:nvSpPr>
          <p:cNvPr id="24" name="Rectangle 23"/>
          <p:cNvSpPr/>
          <p:nvPr/>
        </p:nvSpPr>
        <p:spPr>
          <a:xfrm>
            <a:off x="4051657" y="4266123"/>
            <a:ext cx="1742785"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SOCIAL MEDIA</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6" name="Picture 25"/>
          <p:cNvPicPr>
            <a:picLocks noChangeAspect="1"/>
          </p:cNvPicPr>
          <p:nvPr/>
        </p:nvPicPr>
        <p:blipFill>
          <a:blip r:embed="rId9"/>
          <a:stretch>
            <a:fillRect/>
          </a:stretch>
        </p:blipFill>
        <p:spPr>
          <a:xfrm>
            <a:off x="4070999" y="4842223"/>
            <a:ext cx="570615" cy="570615"/>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86426" y="4822812"/>
            <a:ext cx="621200" cy="621200"/>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76776" y="5675621"/>
            <a:ext cx="2019299" cy="548240"/>
          </a:xfrm>
          <a:prstGeom prst="rect">
            <a:avLst/>
          </a:prstGeom>
        </p:spPr>
      </p:pic>
      <p:sp>
        <p:nvSpPr>
          <p:cNvPr id="29" name="Rectangle 28"/>
          <p:cNvSpPr/>
          <p:nvPr/>
        </p:nvSpPr>
        <p:spPr>
          <a:xfrm>
            <a:off x="6623162" y="4269588"/>
            <a:ext cx="1435009"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TELEPHONE</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1" name="Picture 30"/>
          <p:cNvPicPr>
            <a:picLocks noChangeAspect="1"/>
          </p:cNvPicPr>
          <p:nvPr/>
        </p:nvPicPr>
        <p:blipFill>
          <a:blip r:embed="rId12"/>
          <a:stretch>
            <a:fillRect/>
          </a:stretch>
        </p:blipFill>
        <p:spPr>
          <a:xfrm>
            <a:off x="6775977" y="4867694"/>
            <a:ext cx="1081088" cy="1057275"/>
          </a:xfrm>
          <a:prstGeom prst="rect">
            <a:avLst/>
          </a:prstGeom>
        </p:spPr>
      </p:pic>
      <p:sp>
        <p:nvSpPr>
          <p:cNvPr id="32" name="Rectangle 31"/>
          <p:cNvSpPr/>
          <p:nvPr/>
        </p:nvSpPr>
        <p:spPr>
          <a:xfrm>
            <a:off x="9099026" y="4269588"/>
            <a:ext cx="1370888" cy="400110"/>
          </a:xfrm>
          <a:prstGeom prst="rect">
            <a:avLst/>
          </a:prstGeom>
          <a:solidFill>
            <a:schemeClr val="tx2"/>
          </a:solidFill>
        </p:spPr>
        <p:txBody>
          <a:bodyPr wrap="none" lIns="91440" tIns="45720" rIns="91440" bIns="45720">
            <a:spAutoFit/>
          </a:bodyPr>
          <a:lstStyle/>
          <a:p>
            <a:pPr algn="ctr"/>
            <a:r>
              <a:rPr lang="en-US"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REFERRALS</a:t>
            </a:r>
            <a:endParaRPr lang="en-US" sz="2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34" name="Picture 33"/>
          <p:cNvPicPr>
            <a:picLocks noChangeAspect="1"/>
          </p:cNvPicPr>
          <p:nvPr/>
        </p:nvPicPr>
        <p:blipFill>
          <a:blip r:embed="rId13"/>
          <a:stretch>
            <a:fillRect/>
          </a:stretch>
        </p:blipFill>
        <p:spPr>
          <a:xfrm>
            <a:off x="8693874" y="4842223"/>
            <a:ext cx="2181190" cy="1384514"/>
          </a:xfrm>
          <a:prstGeom prst="rect">
            <a:avLst/>
          </a:prstGeom>
        </p:spPr>
      </p:pic>
    </p:spTree>
    <p:extLst>
      <p:ext uri="{BB962C8B-B14F-4D97-AF65-F5344CB8AC3E}">
        <p14:creationId xmlns:p14="http://schemas.microsoft.com/office/powerpoint/2010/main" val="8808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500" fill="hold"/>
                                        <p:tgtEl>
                                          <p:spTgt spid="29"/>
                                        </p:tgtEl>
                                        <p:attrNameLst>
                                          <p:attrName>ppt_x</p:attrName>
                                        </p:attrNameLst>
                                      </p:cBhvr>
                                      <p:tavLst>
                                        <p:tav tm="0">
                                          <p:val>
                                            <p:strVal val="#ppt_x"/>
                                          </p:val>
                                        </p:tav>
                                        <p:tav tm="100000">
                                          <p:val>
                                            <p:strVal val="#ppt_x"/>
                                          </p:val>
                                        </p:tav>
                                      </p:tavLst>
                                    </p:anim>
                                    <p:anim calcmode="lin" valueType="num">
                                      <p:cBhvr additive="base">
                                        <p:cTn id="80" dur="5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ppt_x"/>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P spid="15" grpId="0" animBg="1"/>
      <p:bldP spid="17" grpId="0" animBg="1"/>
      <p:bldP spid="24" grpId="0" animBg="1"/>
      <p:bldP spid="29"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4418" y="308387"/>
            <a:ext cx="4807506" cy="707886"/>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CONSENT</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5" name="Group 4"/>
          <p:cNvGrpSpPr/>
          <p:nvPr/>
        </p:nvGrpSpPr>
        <p:grpSpPr>
          <a:xfrm>
            <a:off x="820877" y="1468675"/>
            <a:ext cx="3948545" cy="1212226"/>
            <a:chOff x="820877" y="1468675"/>
            <a:chExt cx="3948545" cy="1212226"/>
          </a:xfrm>
        </p:grpSpPr>
        <p:sp>
          <p:nvSpPr>
            <p:cNvPr id="3" name="Bevel 2"/>
            <p:cNvSpPr/>
            <p:nvPr/>
          </p:nvSpPr>
          <p:spPr>
            <a:xfrm>
              <a:off x="820877" y="1468675"/>
              <a:ext cx="3948545" cy="121222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163780" y="1745672"/>
              <a:ext cx="3283530" cy="646331"/>
            </a:xfrm>
            <a:prstGeom prst="rect">
              <a:avLst/>
            </a:prstGeom>
            <a:noFill/>
            <a:ln>
              <a:noFill/>
            </a:ln>
          </p:spPr>
          <p:txBody>
            <a:bodyPr wrap="square" rtlCol="0">
              <a:spAutoFit/>
            </a:bodyPr>
            <a:lstStyle/>
            <a:p>
              <a:r>
                <a:rPr lang="en-GB" dirty="0"/>
                <a:t>Needs to be explicit clear and unambiguous </a:t>
              </a:r>
            </a:p>
          </p:txBody>
        </p:sp>
      </p:grpSp>
      <p:grpSp>
        <p:nvGrpSpPr>
          <p:cNvPr id="10" name="Group 9"/>
          <p:cNvGrpSpPr/>
          <p:nvPr/>
        </p:nvGrpSpPr>
        <p:grpSpPr>
          <a:xfrm>
            <a:off x="820876" y="3041034"/>
            <a:ext cx="3948545" cy="1212226"/>
            <a:chOff x="820876" y="3041034"/>
            <a:chExt cx="3948545" cy="1212226"/>
          </a:xfrm>
        </p:grpSpPr>
        <p:sp>
          <p:nvSpPr>
            <p:cNvPr id="13" name="Bevel 12"/>
            <p:cNvSpPr/>
            <p:nvPr/>
          </p:nvSpPr>
          <p:spPr>
            <a:xfrm>
              <a:off x="820876" y="3041034"/>
              <a:ext cx="3948545" cy="121222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07919" y="3224316"/>
              <a:ext cx="3605646" cy="830997"/>
            </a:xfrm>
            <a:prstGeom prst="rect">
              <a:avLst/>
            </a:prstGeom>
            <a:noFill/>
            <a:ln>
              <a:noFill/>
            </a:ln>
          </p:spPr>
          <p:txBody>
            <a:bodyPr wrap="square" rtlCol="0">
              <a:spAutoFit/>
            </a:bodyPr>
            <a:lstStyle/>
            <a:p>
              <a:r>
                <a:rPr lang="en-GB" sz="1600" dirty="0"/>
                <a:t>Needs to be freely given i.e. “we can’t give you work unless you consent to this” is STRICTLY PROHIBITED</a:t>
              </a:r>
            </a:p>
          </p:txBody>
        </p:sp>
      </p:grpSp>
      <p:grpSp>
        <p:nvGrpSpPr>
          <p:cNvPr id="18" name="Group 17"/>
          <p:cNvGrpSpPr/>
          <p:nvPr/>
        </p:nvGrpSpPr>
        <p:grpSpPr>
          <a:xfrm>
            <a:off x="779316" y="4689725"/>
            <a:ext cx="3948545" cy="1212226"/>
            <a:chOff x="779316" y="4689725"/>
            <a:chExt cx="3948545" cy="1212226"/>
          </a:xfrm>
        </p:grpSpPr>
        <p:sp>
          <p:nvSpPr>
            <p:cNvPr id="14" name="Bevel 13"/>
            <p:cNvSpPr/>
            <p:nvPr/>
          </p:nvSpPr>
          <p:spPr>
            <a:xfrm>
              <a:off x="779316" y="4689725"/>
              <a:ext cx="3948545" cy="1212226"/>
            </a:xfrm>
            <a:prstGeom prst="beve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007920" y="4834173"/>
              <a:ext cx="3605646" cy="923330"/>
            </a:xfrm>
            <a:prstGeom prst="rect">
              <a:avLst/>
            </a:prstGeom>
            <a:noFill/>
            <a:ln>
              <a:noFill/>
            </a:ln>
          </p:spPr>
          <p:txBody>
            <a:bodyPr wrap="square" rtlCol="0">
              <a:spAutoFit/>
            </a:bodyPr>
            <a:lstStyle/>
            <a:p>
              <a:r>
                <a:rPr lang="en-GB" dirty="0"/>
                <a:t>Needs to be recorded and there will be a folder on Adapt where all consent forms will be stored</a:t>
              </a:r>
            </a:p>
          </p:txBody>
        </p:sp>
      </p:grpSp>
      <p:grpSp>
        <p:nvGrpSpPr>
          <p:cNvPr id="19" name="Group 18"/>
          <p:cNvGrpSpPr/>
          <p:nvPr/>
        </p:nvGrpSpPr>
        <p:grpSpPr>
          <a:xfrm>
            <a:off x="7038108" y="1567455"/>
            <a:ext cx="3948545" cy="1212226"/>
            <a:chOff x="7038108" y="1567455"/>
            <a:chExt cx="3948545" cy="1212226"/>
          </a:xfrm>
        </p:grpSpPr>
        <p:sp>
          <p:nvSpPr>
            <p:cNvPr id="15" name="Bevel 14"/>
            <p:cNvSpPr/>
            <p:nvPr/>
          </p:nvSpPr>
          <p:spPr>
            <a:xfrm>
              <a:off x="7038108" y="1567455"/>
              <a:ext cx="3948545" cy="1212226"/>
            </a:xfrm>
            <a:prstGeom prst="beve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145478" y="1737707"/>
              <a:ext cx="3723414" cy="646331"/>
            </a:xfrm>
            <a:prstGeom prst="rect">
              <a:avLst/>
            </a:prstGeom>
            <a:noFill/>
            <a:ln>
              <a:noFill/>
            </a:ln>
          </p:spPr>
          <p:txBody>
            <a:bodyPr wrap="square" rtlCol="0">
              <a:spAutoFit/>
            </a:bodyPr>
            <a:lstStyle/>
            <a:p>
              <a:r>
                <a:rPr lang="en-GB" dirty="0"/>
                <a:t>Needs to be completely separate i.e. not a tick box on an application form</a:t>
              </a:r>
            </a:p>
          </p:txBody>
        </p:sp>
      </p:grpSp>
      <p:grpSp>
        <p:nvGrpSpPr>
          <p:cNvPr id="20" name="Group 19"/>
          <p:cNvGrpSpPr/>
          <p:nvPr/>
        </p:nvGrpSpPr>
        <p:grpSpPr>
          <a:xfrm>
            <a:off x="7145477" y="3022601"/>
            <a:ext cx="3948545" cy="1212226"/>
            <a:chOff x="7145477" y="3022601"/>
            <a:chExt cx="3948545" cy="1212226"/>
          </a:xfrm>
        </p:grpSpPr>
        <p:sp>
          <p:nvSpPr>
            <p:cNvPr id="16" name="Bevel 15"/>
            <p:cNvSpPr/>
            <p:nvPr/>
          </p:nvSpPr>
          <p:spPr>
            <a:xfrm>
              <a:off x="7145477" y="3022601"/>
              <a:ext cx="3948545" cy="121222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339444" y="3228847"/>
              <a:ext cx="3647209" cy="923330"/>
            </a:xfrm>
            <a:prstGeom prst="rect">
              <a:avLst/>
            </a:prstGeom>
            <a:noFill/>
            <a:ln>
              <a:noFill/>
            </a:ln>
          </p:spPr>
          <p:txBody>
            <a:bodyPr wrap="square" rtlCol="0">
              <a:spAutoFit/>
            </a:bodyPr>
            <a:lstStyle/>
            <a:p>
              <a:r>
                <a:rPr lang="en-GB" dirty="0"/>
                <a:t>Needs to be as easy to withdraw as it is to give and it can be changed at anytime.</a:t>
              </a:r>
            </a:p>
          </p:txBody>
        </p:sp>
      </p:grpSp>
      <p:grpSp>
        <p:nvGrpSpPr>
          <p:cNvPr id="21" name="Group 20"/>
          <p:cNvGrpSpPr/>
          <p:nvPr/>
        </p:nvGrpSpPr>
        <p:grpSpPr>
          <a:xfrm>
            <a:off x="7235535" y="4703359"/>
            <a:ext cx="4052453" cy="1212226"/>
            <a:chOff x="7235535" y="4703359"/>
            <a:chExt cx="4052453" cy="1212226"/>
          </a:xfrm>
        </p:grpSpPr>
        <p:sp>
          <p:nvSpPr>
            <p:cNvPr id="17" name="Bevel 16"/>
            <p:cNvSpPr/>
            <p:nvPr/>
          </p:nvSpPr>
          <p:spPr>
            <a:xfrm>
              <a:off x="7235535" y="4703359"/>
              <a:ext cx="3948545" cy="121222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339443" y="4839951"/>
              <a:ext cx="3948545" cy="707886"/>
            </a:xfrm>
            <a:prstGeom prst="rect">
              <a:avLst/>
            </a:prstGeom>
            <a:noFill/>
            <a:ln>
              <a:noFill/>
            </a:ln>
          </p:spPr>
          <p:txBody>
            <a:bodyPr wrap="square" rtlCol="0">
              <a:spAutoFit/>
            </a:bodyPr>
            <a:lstStyle/>
            <a:p>
              <a:r>
                <a:rPr lang="en-GB" sz="2000" dirty="0"/>
                <a:t>Need to specify third parties to whom you are disclosing data to.</a:t>
              </a:r>
              <a:endParaRPr lang="en-GB" sz="2000" dirty="0">
                <a:solidFill>
                  <a:srgbClr val="FF0000"/>
                </a:solidFill>
              </a:endParaRPr>
            </a:p>
          </p:txBody>
        </p:sp>
      </p:grpSp>
    </p:spTree>
    <p:extLst>
      <p:ext uri="{BB962C8B-B14F-4D97-AF65-F5344CB8AC3E}">
        <p14:creationId xmlns:p14="http://schemas.microsoft.com/office/powerpoint/2010/main" val="10551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5018" y="4691699"/>
            <a:ext cx="7400466" cy="1079501"/>
          </a:xfrm>
        </p:spPr>
        <p:txBody>
          <a:bodyPr>
            <a:normAutofit lnSpcReduction="10000"/>
          </a:bodyPr>
          <a:lstStyle/>
          <a:p>
            <a:pPr marL="0" indent="0">
              <a:buNone/>
            </a:pPr>
            <a:r>
              <a:rPr lang="en-GB" sz="2000" dirty="0"/>
              <a:t>The second reason for processing is for the performance of a contract. When a temporary worker signs our terms of engagement this is us entering in to a contract with them and if they do not want us to process their data we cannot give them any work.</a:t>
            </a:r>
          </a:p>
        </p:txBody>
      </p:sp>
      <p:sp>
        <p:nvSpPr>
          <p:cNvPr id="4" name="Rectangle 3"/>
          <p:cNvSpPr/>
          <p:nvPr/>
        </p:nvSpPr>
        <p:spPr>
          <a:xfrm>
            <a:off x="997527" y="363806"/>
            <a:ext cx="9739745" cy="1323439"/>
          </a:xfrm>
          <a:prstGeom prst="rect">
            <a:avLst/>
          </a:prstGeom>
          <a:solidFill>
            <a:schemeClr val="tx2"/>
          </a:solidFill>
        </p:spPr>
        <p:txBody>
          <a:bodyPr wrap="square" lIns="91440" tIns="45720" rIns="91440" bIns="45720">
            <a:spAutoFit/>
          </a:bodyPr>
          <a:lstStyle/>
          <a:p>
            <a:pPr algn="ctr"/>
            <a:r>
              <a:rPr 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PROCESSING DATA WHEN CONSENT IS NOT RELIED UPON</a:t>
            </a:r>
            <a:endParaRPr lang="en-US" sz="4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nvGrpSpPr>
          <p:cNvPr id="8" name="Group 7"/>
          <p:cNvGrpSpPr/>
          <p:nvPr/>
        </p:nvGrpSpPr>
        <p:grpSpPr>
          <a:xfrm>
            <a:off x="320242" y="1845252"/>
            <a:ext cx="3472908" cy="2018290"/>
            <a:chOff x="320242" y="1845252"/>
            <a:chExt cx="3472908" cy="2018290"/>
          </a:xfrm>
        </p:grpSpPr>
        <p:pic>
          <p:nvPicPr>
            <p:cNvPr id="9218" name="Picture 2" descr="Control, Tax Office, Text, Font, 3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242" y="2508972"/>
              <a:ext cx="1354570" cy="135457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7593" y="1845252"/>
              <a:ext cx="1595142" cy="97010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150" y="3044391"/>
              <a:ext cx="1905000" cy="81915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603564" y="2249184"/>
            <a:ext cx="6133708" cy="646331"/>
          </a:xfrm>
          <a:prstGeom prst="rect">
            <a:avLst/>
          </a:prstGeom>
          <a:noFill/>
        </p:spPr>
        <p:txBody>
          <a:bodyPr wrap="square" rtlCol="0">
            <a:spAutoFit/>
          </a:bodyPr>
          <a:lstStyle/>
          <a:p>
            <a:r>
              <a:rPr lang="en-GB" dirty="0"/>
              <a:t>Legal obligation for processing can include conduct regulations, checking right to work and processing tax/payroll records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527" y="4527262"/>
            <a:ext cx="1580691" cy="1833602"/>
          </a:xfrm>
          <a:prstGeom prst="rect">
            <a:avLst/>
          </a:prstGeom>
        </p:spPr>
      </p:pic>
    </p:spTree>
    <p:extLst>
      <p:ext uri="{BB962C8B-B14F-4D97-AF65-F5344CB8AC3E}">
        <p14:creationId xmlns:p14="http://schemas.microsoft.com/office/powerpoint/2010/main" val="352488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1928</TotalTime>
  <Words>1887</Words>
  <Application>Microsoft Office PowerPoint</Application>
  <PresentationFormat>Widescreen</PresentationFormat>
  <Paragraphs>196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GDPR</dc:title>
  <dc:creator>Shannon Matthews</dc:creator>
  <cp:lastModifiedBy>Shannon Matthews</cp:lastModifiedBy>
  <cp:revision>195</cp:revision>
  <cp:lastPrinted>2018-03-21T16:48:29Z</cp:lastPrinted>
  <dcterms:created xsi:type="dcterms:W3CDTF">2018-01-31T14:20:45Z</dcterms:created>
  <dcterms:modified xsi:type="dcterms:W3CDTF">2019-04-10T08:40:33Z</dcterms:modified>
</cp:coreProperties>
</file>